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DC52DB-97F2-044E-9377-5B14D9A45BC2}" type="datetimeFigureOut">
              <a:rPr lang="en-US" smtClean="0"/>
              <a:t>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3F3354-7F1E-F04A-8350-525CECD31CCC}" type="slidenum">
              <a:rPr lang="en-US" smtClean="0"/>
              <a:t>‹#›</a:t>
            </a:fld>
            <a:endParaRPr lang="en-US"/>
          </a:p>
        </p:txBody>
      </p:sp>
    </p:spTree>
    <p:extLst>
      <p:ext uri="{BB962C8B-B14F-4D97-AF65-F5344CB8AC3E}">
        <p14:creationId xmlns:p14="http://schemas.microsoft.com/office/powerpoint/2010/main" val="4071349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a:t>
            </a:r>
            <a:r>
              <a:rPr lang="en-US" baseline="0" dirty="0" smtClean="0"/>
              <a:t> model of cancer</a:t>
            </a:r>
            <a:endParaRPr lang="en-US" dirty="0" smtClean="0"/>
          </a:p>
          <a:p>
            <a:r>
              <a:rPr lang="en-US" dirty="0" smtClean="0"/>
              <a:t>Cancer results from an increase in the ratio</a:t>
            </a:r>
            <a:r>
              <a:rPr lang="en-US" baseline="0" dirty="0" smtClean="0"/>
              <a:t> of cell birth to cell death. This results from alterations to the cell’s genome.</a:t>
            </a:r>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4</a:t>
            </a:fld>
            <a:endParaRPr lang="en-US"/>
          </a:p>
        </p:txBody>
      </p:sp>
    </p:spTree>
    <p:extLst>
      <p:ext uri="{BB962C8B-B14F-4D97-AF65-F5344CB8AC3E}">
        <p14:creationId xmlns:p14="http://schemas.microsoft.com/office/powerpoint/2010/main" val="3526440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1200" kern="1200" dirty="0" smtClean="0">
                <a:solidFill>
                  <a:schemeClr val="tx1"/>
                </a:solidFill>
                <a:latin typeface="+mn-lt"/>
                <a:ea typeface="+mn-ea"/>
                <a:cs typeface="Noteworthy Light"/>
              </a:rPr>
              <a:t>TCGA data 28 types of tumor tissue, </a:t>
            </a:r>
            <a:br>
              <a:rPr lang="en-US" sz="1200" kern="1200" dirty="0" smtClean="0">
                <a:solidFill>
                  <a:schemeClr val="tx1"/>
                </a:solidFill>
                <a:latin typeface="+mn-lt"/>
                <a:ea typeface="+mn-ea"/>
                <a:cs typeface="Noteworthy Light"/>
              </a:rPr>
            </a:br>
            <a:r>
              <a:rPr lang="en-US" sz="1200" kern="1200" dirty="0" smtClean="0">
                <a:solidFill>
                  <a:schemeClr val="tx1"/>
                </a:solidFill>
                <a:latin typeface="+mn-lt"/>
                <a:ea typeface="+mn-ea"/>
                <a:cs typeface="Noteworthy Light"/>
              </a:rPr>
              <a:t>399 of mutations mapped to PDB structures, 1094 of patients</a:t>
            </a:r>
          </a:p>
          <a:p>
            <a:pPr marL="342900" indent="-342900">
              <a:buFont typeface="Arial"/>
              <a:buChar char="•"/>
            </a:pPr>
            <a:endParaRPr lang="en-US" sz="1200" kern="1200" dirty="0" smtClean="0">
              <a:solidFill>
                <a:schemeClr val="tx1"/>
              </a:solidFill>
              <a:latin typeface="+mn-lt"/>
              <a:ea typeface="+mn-ea"/>
              <a:cs typeface="Noteworthy Light"/>
            </a:endParaRPr>
          </a:p>
        </p:txBody>
      </p:sp>
      <p:sp>
        <p:nvSpPr>
          <p:cNvPr id="4" name="Slide Number Placeholder 3"/>
          <p:cNvSpPr>
            <a:spLocks noGrp="1"/>
          </p:cNvSpPr>
          <p:nvPr>
            <p:ph type="sldNum" sz="quarter" idx="10"/>
          </p:nvPr>
        </p:nvSpPr>
        <p:spPr/>
        <p:txBody>
          <a:bodyPr/>
          <a:lstStyle/>
          <a:p>
            <a:fld id="{32FA9ED0-5A4D-8347-98F3-F6CAF5DDB07E}" type="slidenum">
              <a:rPr lang="en-US" smtClean="0"/>
              <a:t>15</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solidFill>
                  <a:srgbClr val="FF6600"/>
                </a:solidFill>
                <a:latin typeface="Noteworthy Light"/>
                <a:cs typeface="Noteworthy Light"/>
              </a:rPr>
              <a:t>Min (P1, P2)</a:t>
            </a:r>
          </a:p>
          <a:p>
            <a:pPr algn="l"/>
            <a:r>
              <a:rPr lang="en-US" sz="1200" dirty="0" smtClean="0">
                <a:solidFill>
                  <a:srgbClr val="FF6600"/>
                </a:solidFill>
                <a:latin typeface="Noteworthy Light"/>
                <a:cs typeface="Noteworthy Light"/>
              </a:rPr>
              <a:t>Top 10</a:t>
            </a:r>
            <a:r>
              <a:rPr lang="en-US" sz="1200" baseline="30000" dirty="0" smtClean="0">
                <a:solidFill>
                  <a:srgbClr val="FF6600"/>
                </a:solidFill>
                <a:latin typeface="Noteworthy Light"/>
                <a:cs typeface="Noteworthy Light"/>
              </a:rPr>
              <a:t>th</a:t>
            </a:r>
            <a:r>
              <a:rPr lang="en-US" sz="1200" dirty="0" smtClean="0">
                <a:solidFill>
                  <a:srgbClr val="FF6600"/>
                </a:solidFill>
                <a:latin typeface="Noteworthy Light"/>
                <a:cs typeface="Noteworthy Light"/>
              </a:rPr>
              <a:t> percentile</a:t>
            </a:r>
          </a:p>
          <a:p>
            <a:pPr algn="l"/>
            <a:r>
              <a:rPr lang="en-US" sz="1200" dirty="0" smtClean="0">
                <a:solidFill>
                  <a:srgbClr val="FF6600"/>
                </a:solidFill>
                <a:latin typeface="Noteworthy Light"/>
                <a:cs typeface="Noteworthy Light"/>
              </a:rPr>
              <a:t>1000 random (core + interface </a:t>
            </a:r>
            <a:r>
              <a:rPr lang="en-US" sz="1200" dirty="0" err="1" smtClean="0">
                <a:solidFill>
                  <a:srgbClr val="FF6600"/>
                </a:solidFill>
                <a:latin typeface="Noteworthy Light"/>
                <a:cs typeface="Noteworthy Light"/>
              </a:rPr>
              <a:t>muts</a:t>
            </a:r>
            <a:r>
              <a:rPr lang="en-US" sz="1200" dirty="0" smtClean="0">
                <a:solidFill>
                  <a:srgbClr val="FF6600"/>
                </a:solidFill>
                <a:latin typeface="Noteworthy Light"/>
                <a:cs typeface="Noteworthy Light"/>
              </a:rPr>
              <a:t>)</a:t>
            </a:r>
          </a:p>
          <a:p>
            <a:pPr algn="l"/>
            <a:r>
              <a:rPr lang="en-US" sz="1200" dirty="0" smtClean="0">
                <a:solidFill>
                  <a:srgbClr val="FF6D0E"/>
                </a:solidFill>
                <a:latin typeface="Noteworthy Light"/>
                <a:cs typeface="Noteworthy Light"/>
              </a:rPr>
              <a:t>1 gene-set per mutation</a:t>
            </a:r>
          </a:p>
          <a:p>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18</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detect these changes through</a:t>
            </a:r>
            <a:r>
              <a:rPr lang="en-US" baseline="0" dirty="0" smtClean="0"/>
              <a:t> DNA sequencing – namely we sequence the tumor and normal genomes and look for sites where the tumor shows supporting evidence of a mutation but the </a:t>
            </a:r>
            <a:r>
              <a:rPr lang="en-US" baseline="0" dirty="0" err="1" smtClean="0"/>
              <a:t>germline</a:t>
            </a:r>
            <a:r>
              <a:rPr lang="en-US" baseline="0" dirty="0" smtClean="0"/>
              <a:t> does not.</a:t>
            </a:r>
          </a:p>
          <a:p>
            <a:endParaRPr lang="en-US" baseline="0" dirty="0" smtClean="0"/>
          </a:p>
          <a:p>
            <a:r>
              <a:rPr lang="en-US" baseline="0" dirty="0" err="1" smtClean="0"/>
              <a:t>Germline</a:t>
            </a:r>
            <a:r>
              <a:rPr lang="en-US" baseline="0" dirty="0" smtClean="0"/>
              <a:t> mutations can also contribute to cancer risk. The vast majority of known </a:t>
            </a:r>
            <a:r>
              <a:rPr lang="en-US" baseline="0" dirty="0" err="1" smtClean="0"/>
              <a:t>germline</a:t>
            </a:r>
            <a:r>
              <a:rPr lang="en-US" baseline="0" dirty="0" smtClean="0"/>
              <a:t> cancer mutations result in a higher mutation rate. </a:t>
            </a:r>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5</a:t>
            </a:fld>
            <a:endParaRPr lang="en-US"/>
          </a:p>
        </p:txBody>
      </p:sp>
    </p:spTree>
    <p:extLst>
      <p:ext uri="{BB962C8B-B14F-4D97-AF65-F5344CB8AC3E}">
        <p14:creationId xmlns:p14="http://schemas.microsoft.com/office/powerpoint/2010/main" val="230028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t>
            </a:r>
            <a:r>
              <a:rPr lang="en-US" baseline="0" dirty="0" smtClean="0"/>
              <a:t> doesn’t include </a:t>
            </a:r>
            <a:r>
              <a:rPr lang="en-US" baseline="0" dirty="0" err="1" smtClean="0"/>
              <a:t>inFrame</a:t>
            </a:r>
            <a:r>
              <a:rPr lang="en-US" baseline="0" dirty="0" smtClean="0"/>
              <a:t> </a:t>
            </a:r>
            <a:r>
              <a:rPr lang="en-US" baseline="0" dirty="0" err="1" smtClean="0"/>
              <a:t>indels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6F06934-C094-6D48-9F3C-C5839B7DFE90}" type="slidenum">
              <a:rPr lang="en-US" smtClean="0"/>
              <a:pPr/>
              <a:t>6</a:t>
            </a:fld>
            <a:endParaRPr lang="en-US"/>
          </a:p>
        </p:txBody>
      </p:sp>
    </p:spTree>
    <p:extLst>
      <p:ext uri="{BB962C8B-B14F-4D97-AF65-F5344CB8AC3E}">
        <p14:creationId xmlns:p14="http://schemas.microsoft.com/office/powerpoint/2010/main" val="1765144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7</a:t>
            </a:fld>
            <a:endParaRPr lang="en-US"/>
          </a:p>
        </p:txBody>
      </p:sp>
    </p:spTree>
    <p:extLst>
      <p:ext uri="{BB962C8B-B14F-4D97-AF65-F5344CB8AC3E}">
        <p14:creationId xmlns:p14="http://schemas.microsoft.com/office/powerpoint/2010/main" val="224022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8</a:t>
            </a:fld>
            <a:endParaRPr lang="en-US"/>
          </a:p>
        </p:txBody>
      </p:sp>
    </p:spTree>
    <p:extLst>
      <p:ext uri="{BB962C8B-B14F-4D97-AF65-F5344CB8AC3E}">
        <p14:creationId xmlns:p14="http://schemas.microsoft.com/office/powerpoint/2010/main" val="127838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get this figure, typed names of genes in </a:t>
            </a:r>
            <a:r>
              <a:rPr lang="en-US" baseline="0" dirty="0" err="1" smtClean="0"/>
              <a:t>cbio</a:t>
            </a:r>
            <a:r>
              <a:rPr lang="en-US" baseline="0" dirty="0" smtClean="0"/>
              <a:t> portal for Nature 2012 BRCA cohort </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9</a:t>
            </a:fld>
            <a:endParaRPr lang="en-US"/>
          </a:p>
        </p:txBody>
      </p:sp>
    </p:spTree>
    <p:extLst>
      <p:ext uri="{BB962C8B-B14F-4D97-AF65-F5344CB8AC3E}">
        <p14:creationId xmlns:p14="http://schemas.microsoft.com/office/powerpoint/2010/main" val="242049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Mutations in CDC42 binding domain</a:t>
            </a:r>
            <a:r>
              <a:rPr lang="en-US" baseline="0" dirty="0" smtClean="0"/>
              <a:t> cause X-linked neutropenia</a:t>
            </a:r>
          </a:p>
          <a:p>
            <a:r>
              <a:rPr lang="en-US" baseline="0" dirty="0" smtClean="0"/>
              <a:t>Mutations in VASP binding domain cause </a:t>
            </a:r>
            <a:r>
              <a:rPr lang="en-US" baseline="0" dirty="0" err="1" smtClean="0"/>
              <a:t>Wiskott</a:t>
            </a:r>
            <a:r>
              <a:rPr lang="en-US" baseline="0" dirty="0" smtClean="0"/>
              <a:t> Aldrich Syndrome and X-linked Thrombocytopenia</a:t>
            </a:r>
            <a:endParaRPr lang="en-US" dirty="0" smtClean="0"/>
          </a:p>
          <a:p>
            <a:endParaRPr lang="en-US" dirty="0" smtClean="0"/>
          </a:p>
          <a:p>
            <a:endParaRPr lang="en-US" dirty="0" smtClean="0"/>
          </a:p>
          <a:p>
            <a:r>
              <a:rPr lang="en-US" dirty="0" smtClean="0"/>
              <a:t>Let me begin with introducing you some key</a:t>
            </a:r>
            <a:r>
              <a:rPr lang="en-US" baseline="0" dirty="0" smtClean="0"/>
              <a:t> concepts related with protein structure. When a mutation occurs on the DNA, it may be carried to RNA and then to protein structure. </a:t>
            </a:r>
          </a:p>
          <a:p>
            <a:endParaRPr lang="en-US" baseline="0" dirty="0" smtClean="0"/>
          </a:p>
        </p:txBody>
      </p:sp>
    </p:spTree>
    <p:extLst>
      <p:ext uri="{BB962C8B-B14F-4D97-AF65-F5344CB8AC3E}">
        <p14:creationId xmlns:p14="http://schemas.microsoft.com/office/powerpoint/2010/main" val="266125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you see FGF2 protein’s structure. A given mutation may happen in one of the core residues or in one of the surface residues. Core residues are hydrophobic and are not exposed to outside, while surface residues are fully exposed to outside and hydrophilic. There are some intermediate residues, which are not fully buried or fully exposed. These residues may be concerned as core or surface in different PDB structures, so we defined an intermediate class for these residues.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Proteins team up together to pursue functions in the cell. Here you see FGF2 protein interacting with FGFR1 protein as an example. The physical contact region between two proteins are called “the interface”. The residues in the core are responsible for the stability of the protein, while the interface residues are important for maintaining the interaction. The energy distribution in the interface is not homogenous, there are some residues which contribute more to the binding free energy, These proteins are called hotspots. A mutation that would happen on a hotspot would most probably alter the interaction.  Most of the PPI targeting drugs bind to hotspot residues to hinder the protein interaction.</a:t>
            </a:r>
            <a:endParaRPr lang="en-US" dirty="0" smtClean="0"/>
          </a:p>
        </p:txBody>
      </p:sp>
      <p:sp>
        <p:nvSpPr>
          <p:cNvPr id="4" name="Slide Number Placeholder 3"/>
          <p:cNvSpPr>
            <a:spLocks noGrp="1"/>
          </p:cNvSpPr>
          <p:nvPr>
            <p:ph type="sldNum" sz="quarter" idx="10"/>
          </p:nvPr>
        </p:nvSpPr>
        <p:spPr/>
        <p:txBody>
          <a:bodyPr/>
          <a:lstStyle/>
          <a:p>
            <a:fld id="{32FA9ED0-5A4D-8347-98F3-F6CAF5DDB07E}" type="slidenum">
              <a:rPr lang="en-US" smtClean="0"/>
              <a:t>11</a:t>
            </a:fld>
            <a:endParaRPr lang="en-US"/>
          </a:p>
        </p:txBody>
      </p:sp>
    </p:spTree>
    <p:extLst>
      <p:ext uri="{BB962C8B-B14F-4D97-AF65-F5344CB8AC3E}">
        <p14:creationId xmlns:p14="http://schemas.microsoft.com/office/powerpoint/2010/main" val="389340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kac</a:t>
            </a:r>
            <a:r>
              <a:rPr lang="en-US" dirty="0" smtClean="0"/>
              <a:t> hasta</a:t>
            </a:r>
            <a:r>
              <a:rPr lang="en-US" baseline="0" dirty="0" smtClean="0"/>
              <a:t> </a:t>
            </a:r>
            <a:r>
              <a:rPr lang="en-US" baseline="0" dirty="0" err="1" smtClean="0"/>
              <a:t>var</a:t>
            </a:r>
            <a:r>
              <a:rPr lang="en-US" baseline="0" dirty="0" smtClean="0"/>
              <a:t> </a:t>
            </a:r>
            <a:r>
              <a:rPr lang="en-US" baseline="0" dirty="0" err="1" smtClean="0"/>
              <a:t>tcga’de</a:t>
            </a:r>
            <a:r>
              <a:rPr lang="en-US" baseline="0" dirty="0" smtClean="0"/>
              <a:t> </a:t>
            </a:r>
            <a:r>
              <a:rPr lang="en-US" baseline="0" dirty="0" err="1" smtClean="0"/>
              <a:t>normalde</a:t>
            </a:r>
            <a:endParaRPr lang="en-US" dirty="0"/>
          </a:p>
        </p:txBody>
      </p:sp>
      <p:sp>
        <p:nvSpPr>
          <p:cNvPr id="4" name="Slide Number Placeholder 3"/>
          <p:cNvSpPr>
            <a:spLocks noGrp="1"/>
          </p:cNvSpPr>
          <p:nvPr>
            <p:ph type="sldNum" sz="quarter" idx="10"/>
          </p:nvPr>
        </p:nvSpPr>
        <p:spPr/>
        <p:txBody>
          <a:bodyPr/>
          <a:lstStyle/>
          <a:p>
            <a:fld id="{32FA9ED0-5A4D-8347-98F3-F6CAF5DDB07E}" type="slidenum">
              <a:rPr lang="en-US" smtClean="0"/>
              <a:t>14</a:t>
            </a:fld>
            <a:endParaRPr lang="en-US"/>
          </a:p>
        </p:txBody>
      </p:sp>
    </p:spTree>
    <p:extLst>
      <p:ext uri="{BB962C8B-B14F-4D97-AF65-F5344CB8AC3E}">
        <p14:creationId xmlns:p14="http://schemas.microsoft.com/office/powerpoint/2010/main" val="389340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66DD61E-15E7-1D4B-9DD0-3BF2FD75910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48714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DD61E-15E7-1D4B-9DD0-3BF2FD75910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16921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DD61E-15E7-1D4B-9DD0-3BF2FD75910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69280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6DD61E-15E7-1D4B-9DD0-3BF2FD75910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45376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6DD61E-15E7-1D4B-9DD0-3BF2FD75910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273552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6DD61E-15E7-1D4B-9DD0-3BF2FD75910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53439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66DD61E-15E7-1D4B-9DD0-3BF2FD759102}" type="datetimeFigureOut">
              <a:rPr lang="en-US" smtClean="0"/>
              <a:t>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346867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66DD61E-15E7-1D4B-9DD0-3BF2FD759102}" type="datetimeFigureOut">
              <a:rPr lang="en-US" smtClean="0"/>
              <a:t>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210214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DD61E-15E7-1D4B-9DD0-3BF2FD759102}" type="datetimeFigureOut">
              <a:rPr lang="en-US" smtClean="0"/>
              <a:t>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2170339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6DD61E-15E7-1D4B-9DD0-3BF2FD75910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195266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6DD61E-15E7-1D4B-9DD0-3BF2FD75910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A7F307-2D4B-2448-B781-8FF4BD48D3C6}" type="slidenum">
              <a:rPr lang="en-US" smtClean="0"/>
              <a:t>‹#›</a:t>
            </a:fld>
            <a:endParaRPr lang="en-US"/>
          </a:p>
        </p:txBody>
      </p:sp>
    </p:spTree>
    <p:extLst>
      <p:ext uri="{BB962C8B-B14F-4D97-AF65-F5344CB8AC3E}">
        <p14:creationId xmlns:p14="http://schemas.microsoft.com/office/powerpoint/2010/main" val="13994755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6DD61E-15E7-1D4B-9DD0-3BF2FD759102}" type="datetimeFigureOut">
              <a:rPr lang="en-US" smtClean="0"/>
              <a:t>3/1/17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7F307-2D4B-2448-B781-8FF4BD48D3C6}" type="slidenum">
              <a:rPr lang="en-US" smtClean="0"/>
              <a:t>‹#›</a:t>
            </a:fld>
            <a:endParaRPr lang="en-US"/>
          </a:p>
        </p:txBody>
      </p:sp>
    </p:spTree>
    <p:extLst>
      <p:ext uri="{BB962C8B-B14F-4D97-AF65-F5344CB8AC3E}">
        <p14:creationId xmlns:p14="http://schemas.microsoft.com/office/powerpoint/2010/main" val="68721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microsoft.com/office/2007/relationships/hdphoto" Target="../media/hdphoto1.wdp"/><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0.emf"/><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Biological Network Analysis: Example Applications</a:t>
            </a:r>
            <a:endParaRPr lang="en-US" dirty="0"/>
          </a:p>
        </p:txBody>
      </p:sp>
      <p:sp>
        <p:nvSpPr>
          <p:cNvPr id="3" name="Content Placeholder 2"/>
          <p:cNvSpPr>
            <a:spLocks noGrp="1"/>
          </p:cNvSpPr>
          <p:nvPr>
            <p:ph type="subTitle"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3520165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39696" y="5748557"/>
            <a:ext cx="4114819" cy="983222"/>
            <a:chOff x="1396223" y="1583673"/>
            <a:chExt cx="4857409" cy="1239911"/>
          </a:xfrm>
        </p:grpSpPr>
        <p:pic>
          <p:nvPicPr>
            <p:cNvPr id="3" name="Picture 2" descr="instruct_fig.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5184"/>
            <a:stretch/>
          </p:blipFill>
          <p:spPr>
            <a:xfrm>
              <a:off x="1396223" y="1583673"/>
              <a:ext cx="2900477" cy="1138394"/>
            </a:xfrm>
            <a:prstGeom prst="rect">
              <a:avLst/>
            </a:prstGeom>
          </p:spPr>
        </p:pic>
        <p:pic>
          <p:nvPicPr>
            <p:cNvPr id="4" name="Picture 3" descr="Interactome3D_graphic_network.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72351" y="1583673"/>
              <a:ext cx="1781281" cy="1239911"/>
            </a:xfrm>
            <a:prstGeom prst="rect">
              <a:avLst/>
            </a:prstGeom>
          </p:spPr>
        </p:pic>
      </p:grpSp>
      <p:pic>
        <p:nvPicPr>
          <p:cNvPr id="9" name="Picture 8" descr="edgetic.jp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6217" b="50955"/>
          <a:stretch/>
        </p:blipFill>
        <p:spPr>
          <a:xfrm>
            <a:off x="5252673" y="1188781"/>
            <a:ext cx="2910359" cy="2271326"/>
          </a:xfrm>
          <a:prstGeom prst="rect">
            <a:avLst/>
          </a:prstGeom>
        </p:spPr>
      </p:pic>
      <p:sp>
        <p:nvSpPr>
          <p:cNvPr id="10" name="TextBox 9"/>
          <p:cNvSpPr txBox="1"/>
          <p:nvPr/>
        </p:nvSpPr>
        <p:spPr>
          <a:xfrm>
            <a:off x="461599" y="5748557"/>
            <a:ext cx="3454792" cy="1015663"/>
          </a:xfrm>
          <a:prstGeom prst="rect">
            <a:avLst/>
          </a:prstGeom>
          <a:noFill/>
        </p:spPr>
        <p:txBody>
          <a:bodyPr wrap="none" rtlCol="0">
            <a:spAutoFit/>
          </a:bodyPr>
          <a:lstStyle/>
          <a:p>
            <a:pPr marL="342900" indent="-342900">
              <a:buFont typeface="Arial"/>
              <a:buChar char="•"/>
            </a:pPr>
            <a:r>
              <a:rPr lang="en-US" sz="2000" dirty="0">
                <a:cs typeface="Wawati TC Regular"/>
              </a:rPr>
              <a:t>Interactome3D </a:t>
            </a:r>
            <a:r>
              <a:rPr lang="en-US" sz="1200" dirty="0">
                <a:cs typeface="Wawati TC Regular"/>
              </a:rPr>
              <a:t>(</a:t>
            </a:r>
            <a:r>
              <a:rPr lang="en-US" sz="1200" dirty="0" err="1">
                <a:cs typeface="Wawati TC Regular"/>
              </a:rPr>
              <a:t>Mosca</a:t>
            </a:r>
            <a:r>
              <a:rPr lang="en-US" sz="1200" dirty="0">
                <a:cs typeface="Wawati TC Regular"/>
              </a:rPr>
              <a:t> et al., 2013)</a:t>
            </a:r>
            <a:r>
              <a:rPr lang="en-US" sz="2000" dirty="0">
                <a:cs typeface="Wawati TC Regular"/>
              </a:rPr>
              <a:t>, </a:t>
            </a:r>
            <a:endParaRPr lang="en-US" sz="2000" dirty="0" smtClean="0">
              <a:cs typeface="Wawati TC Regular"/>
            </a:endParaRPr>
          </a:p>
          <a:p>
            <a:r>
              <a:rPr lang="en-US" sz="2000" dirty="0" smtClean="0">
                <a:cs typeface="Wawati TC Regular"/>
              </a:rPr>
              <a:t>     Instruct </a:t>
            </a:r>
            <a:r>
              <a:rPr lang="en-US" sz="1200" dirty="0">
                <a:cs typeface="Wawati TC Regular"/>
              </a:rPr>
              <a:t>(Meyer et al., 2013)</a:t>
            </a:r>
          </a:p>
          <a:p>
            <a:pPr marL="342900" indent="-342900">
              <a:buFont typeface="Arial"/>
              <a:buChar char="•"/>
            </a:pPr>
            <a:endParaRPr lang="en-US" sz="2000" dirty="0">
              <a:cs typeface="Wawati TC Regular"/>
            </a:endParaRPr>
          </a:p>
        </p:txBody>
      </p:sp>
      <p:sp>
        <p:nvSpPr>
          <p:cNvPr id="11" name="Rectangle 10"/>
          <p:cNvSpPr/>
          <p:nvPr/>
        </p:nvSpPr>
        <p:spPr>
          <a:xfrm>
            <a:off x="483393" y="1076366"/>
            <a:ext cx="4572000" cy="1015663"/>
          </a:xfrm>
          <a:prstGeom prst="rect">
            <a:avLst/>
          </a:prstGeom>
        </p:spPr>
        <p:txBody>
          <a:bodyPr>
            <a:spAutoFit/>
          </a:bodyPr>
          <a:lstStyle/>
          <a:p>
            <a:pPr marL="285750" indent="-285750">
              <a:buFont typeface="Arial"/>
              <a:buChar char="•"/>
            </a:pPr>
            <a:r>
              <a:rPr lang="en-US" sz="2000" dirty="0" err="1" smtClean="0">
                <a:cs typeface="Wawati TC Regular"/>
              </a:rPr>
              <a:t>Edgetic</a:t>
            </a:r>
            <a:r>
              <a:rPr lang="en-US" sz="2000" dirty="0" smtClean="0">
                <a:cs typeface="Wawati TC Regular"/>
              </a:rPr>
              <a:t> perturbations result in distinct phenotypes </a:t>
            </a:r>
            <a:r>
              <a:rPr lang="en-US" sz="1200" dirty="0" smtClean="0">
                <a:cs typeface="Wawati TC Regular"/>
              </a:rPr>
              <a:t> </a:t>
            </a:r>
            <a:r>
              <a:rPr lang="en-US" sz="1200" dirty="0">
                <a:cs typeface="Wawati TC Regular"/>
              </a:rPr>
              <a:t>(</a:t>
            </a:r>
            <a:r>
              <a:rPr lang="en-US" sz="1200" dirty="0" err="1">
                <a:cs typeface="Wawati TC Regular"/>
              </a:rPr>
              <a:t>Zhong</a:t>
            </a:r>
            <a:r>
              <a:rPr lang="en-US" sz="1200" dirty="0">
                <a:cs typeface="Wawati TC Regular"/>
              </a:rPr>
              <a:t> et al., 2009 </a:t>
            </a:r>
            <a:r>
              <a:rPr lang="en-US" sz="1200" dirty="0" smtClean="0">
                <a:cs typeface="Wawati TC Regular"/>
              </a:rPr>
              <a:t>)</a:t>
            </a:r>
            <a:endParaRPr lang="en-US" sz="1200" dirty="0">
              <a:cs typeface="Wawati TC Regular"/>
            </a:endParaRPr>
          </a:p>
          <a:p>
            <a:endParaRPr lang="en-US" sz="2000" dirty="0">
              <a:cs typeface="Wawati TC Regular"/>
            </a:endParaRPr>
          </a:p>
        </p:txBody>
      </p:sp>
      <p:sp>
        <p:nvSpPr>
          <p:cNvPr id="12" name="TextBox 11"/>
          <p:cNvSpPr txBox="1"/>
          <p:nvPr/>
        </p:nvSpPr>
        <p:spPr>
          <a:xfrm>
            <a:off x="483393" y="1885447"/>
            <a:ext cx="4278097" cy="1015663"/>
          </a:xfrm>
          <a:prstGeom prst="rect">
            <a:avLst/>
          </a:prstGeom>
          <a:noFill/>
        </p:spPr>
        <p:txBody>
          <a:bodyPr wrap="square" rtlCol="0">
            <a:spAutoFit/>
          </a:bodyPr>
          <a:lstStyle/>
          <a:p>
            <a:pPr marL="285750" indent="-285750">
              <a:buFont typeface="Arial"/>
              <a:buChar char="•"/>
            </a:pPr>
            <a:r>
              <a:rPr lang="en-US" sz="2000" dirty="0" smtClean="0">
                <a:cs typeface="Wawati TC Regular"/>
              </a:rPr>
              <a:t>Disease </a:t>
            </a:r>
            <a:r>
              <a:rPr lang="en-US" sz="2000" dirty="0">
                <a:cs typeface="Wawati TC Regular"/>
              </a:rPr>
              <a:t>causing </a:t>
            </a:r>
            <a:r>
              <a:rPr lang="en-US" sz="2000" dirty="0" err="1">
                <a:cs typeface="Wawati TC Regular"/>
              </a:rPr>
              <a:t>nsSNPs</a:t>
            </a:r>
            <a:r>
              <a:rPr lang="en-US" sz="2000" dirty="0">
                <a:cs typeface="Wawati TC Regular"/>
              </a:rPr>
              <a:t> </a:t>
            </a:r>
            <a:r>
              <a:rPr lang="en-US" sz="2000" dirty="0" smtClean="0">
                <a:cs typeface="Wawati TC Regular"/>
              </a:rPr>
              <a:t>are most enriched at core residues, followed by interface residues. </a:t>
            </a:r>
            <a:r>
              <a:rPr lang="en-US" sz="1200" dirty="0">
                <a:cs typeface="Wawati TC Regular"/>
              </a:rPr>
              <a:t>(David et al., 2012</a:t>
            </a:r>
            <a:r>
              <a:rPr lang="en-US" sz="1200" dirty="0" smtClean="0">
                <a:cs typeface="Wawati TC Regular"/>
              </a:rPr>
              <a:t>)</a:t>
            </a:r>
            <a:endParaRPr lang="en-US" sz="1200" dirty="0">
              <a:cs typeface="Wawati TC Regular"/>
            </a:endParaRPr>
          </a:p>
        </p:txBody>
      </p:sp>
      <p:sp>
        <p:nvSpPr>
          <p:cNvPr id="14" name="TextBox 13"/>
          <p:cNvSpPr txBox="1"/>
          <p:nvPr/>
        </p:nvSpPr>
        <p:spPr>
          <a:xfrm>
            <a:off x="5055393" y="3726979"/>
            <a:ext cx="3724417" cy="830997"/>
          </a:xfrm>
          <a:prstGeom prst="rect">
            <a:avLst/>
          </a:prstGeom>
          <a:noFill/>
        </p:spPr>
        <p:txBody>
          <a:bodyPr wrap="square" rtlCol="0">
            <a:spAutoFit/>
          </a:bodyPr>
          <a:lstStyle/>
          <a:p>
            <a:pPr marL="285750" indent="-285750">
              <a:buFont typeface="Arial"/>
              <a:buChar char="•"/>
            </a:pPr>
            <a:r>
              <a:rPr lang="en-US" dirty="0">
                <a:cs typeface="Wawati TC Regular"/>
              </a:rPr>
              <a:t>In-frame </a:t>
            </a:r>
            <a:r>
              <a:rPr lang="en-US" dirty="0" smtClean="0">
                <a:cs typeface="Wawati TC Regular"/>
              </a:rPr>
              <a:t>disease mutations </a:t>
            </a:r>
            <a:r>
              <a:rPr lang="en-US" dirty="0">
                <a:cs typeface="Wawati TC Regular"/>
              </a:rPr>
              <a:t>are enriched on the </a:t>
            </a:r>
            <a:r>
              <a:rPr lang="en-US" dirty="0" smtClean="0">
                <a:cs typeface="Wawati TC Regular"/>
              </a:rPr>
              <a:t>interfaces </a:t>
            </a:r>
            <a:r>
              <a:rPr lang="en-US" sz="1200" dirty="0">
                <a:cs typeface="Wawati TC Regular"/>
              </a:rPr>
              <a:t>(Wang et al., 2012</a:t>
            </a:r>
            <a:r>
              <a:rPr lang="en-US" sz="1200" dirty="0" smtClean="0">
                <a:cs typeface="Wawati TC Regular"/>
              </a:rPr>
              <a:t>)</a:t>
            </a:r>
          </a:p>
        </p:txBody>
      </p:sp>
      <p:sp>
        <p:nvSpPr>
          <p:cNvPr id="17" name="Title 1"/>
          <p:cNvSpPr>
            <a:spLocks noGrp="1"/>
          </p:cNvSpPr>
          <p:nvPr>
            <p:ph type="title"/>
          </p:nvPr>
        </p:nvSpPr>
        <p:spPr>
          <a:xfrm>
            <a:off x="457200" y="159198"/>
            <a:ext cx="8229600" cy="721053"/>
          </a:xfrm>
        </p:spPr>
        <p:txBody>
          <a:bodyPr>
            <a:noAutofit/>
          </a:bodyPr>
          <a:lstStyle/>
          <a:p>
            <a:r>
              <a:rPr lang="en-US" sz="3600" dirty="0" smtClean="0"/>
              <a:t>Lessons from Inherited Disease</a:t>
            </a:r>
            <a:endParaRPr lang="en-US" sz="3600" dirty="0"/>
          </a:p>
        </p:txBody>
      </p:sp>
      <p:sp>
        <p:nvSpPr>
          <p:cNvPr id="2" name="Rounded Rectangle 1"/>
          <p:cNvSpPr/>
          <p:nvPr/>
        </p:nvSpPr>
        <p:spPr>
          <a:xfrm>
            <a:off x="5032200" y="1221222"/>
            <a:ext cx="286859" cy="93296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047141" y="4716823"/>
            <a:ext cx="3904884" cy="646331"/>
          </a:xfrm>
          <a:prstGeom prst="rect">
            <a:avLst/>
          </a:prstGeom>
        </p:spPr>
        <p:txBody>
          <a:bodyPr wrap="square">
            <a:spAutoFit/>
          </a:bodyPr>
          <a:lstStyle/>
          <a:p>
            <a:pPr marL="285750" indent="-285750">
              <a:buFont typeface="Arial"/>
              <a:buChar char="•"/>
            </a:pPr>
            <a:r>
              <a:rPr lang="en-US" dirty="0" err="1" smtClean="0">
                <a:cs typeface="Wawati TC Regular"/>
              </a:rPr>
              <a:t>Pleiotropy</a:t>
            </a:r>
            <a:r>
              <a:rPr lang="en-US" dirty="0" smtClean="0">
                <a:cs typeface="Wawati TC Regular"/>
              </a:rPr>
              <a:t> (1 gene – multiple diseases) </a:t>
            </a:r>
            <a:endParaRPr lang="en-US" dirty="0">
              <a:cs typeface="Wawati TC Regular"/>
            </a:endParaRPr>
          </a:p>
        </p:txBody>
      </p:sp>
      <p:pic>
        <p:nvPicPr>
          <p:cNvPr id="6" name="Picture 5"/>
          <p:cNvPicPr>
            <a:picLocks noChangeAspect="1"/>
          </p:cNvPicPr>
          <p:nvPr/>
        </p:nvPicPr>
        <p:blipFill>
          <a:blip r:embed="rId6"/>
          <a:stretch>
            <a:fillRect/>
          </a:stretch>
        </p:blipFill>
        <p:spPr>
          <a:xfrm>
            <a:off x="204432" y="3307312"/>
            <a:ext cx="4497294" cy="2261953"/>
          </a:xfrm>
          <a:prstGeom prst="rect">
            <a:avLst/>
          </a:prstGeom>
        </p:spPr>
      </p:pic>
    </p:spTree>
    <p:extLst>
      <p:ext uri="{BB962C8B-B14F-4D97-AF65-F5344CB8AC3E}">
        <p14:creationId xmlns:p14="http://schemas.microsoft.com/office/powerpoint/2010/main" val="3740121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200" y="126670"/>
            <a:ext cx="8638977" cy="680185"/>
          </a:xfrm>
        </p:spPr>
        <p:txBody>
          <a:bodyPr>
            <a:normAutofit fontScale="90000"/>
          </a:bodyPr>
          <a:lstStyle/>
          <a:p>
            <a:pPr algn="l"/>
            <a:r>
              <a:rPr lang="en-US" sz="4000" dirty="0" smtClean="0">
                <a:cs typeface="Britannic Bold"/>
              </a:rPr>
              <a:t>Mapping mutations to residues</a:t>
            </a:r>
            <a:endParaRPr lang="en-US" sz="4000" dirty="0">
              <a:solidFill>
                <a:schemeClr val="tx1"/>
              </a:solidFill>
              <a:cs typeface="Britannic Bold"/>
            </a:endParaRPr>
          </a:p>
        </p:txBody>
      </p:sp>
      <p:grpSp>
        <p:nvGrpSpPr>
          <p:cNvPr id="11" name="Group 10"/>
          <p:cNvGrpSpPr/>
          <p:nvPr/>
        </p:nvGrpSpPr>
        <p:grpSpPr>
          <a:xfrm>
            <a:off x="415377" y="1798627"/>
            <a:ext cx="2916269" cy="4047662"/>
            <a:chOff x="4907664" y="1546192"/>
            <a:chExt cx="1851616" cy="1902521"/>
          </a:xfrm>
        </p:grpSpPr>
        <p:pic>
          <p:nvPicPr>
            <p:cNvPr id="12" name="Picture 11" descr="1CVS_A_core.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525" t="36419" r="46278" b="36111"/>
            <a:stretch/>
          </p:blipFill>
          <p:spPr>
            <a:xfrm>
              <a:off x="5778500" y="2341274"/>
              <a:ext cx="980780" cy="991925"/>
            </a:xfrm>
            <a:prstGeom prst="rect">
              <a:avLst/>
            </a:prstGeom>
          </p:spPr>
        </p:pic>
        <p:pic>
          <p:nvPicPr>
            <p:cNvPr id="13" name="Picture 12" descr="1CVS_A.jp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704" t="37037" r="47531" b="38827"/>
            <a:stretch/>
          </p:blipFill>
          <p:spPr>
            <a:xfrm>
              <a:off x="4907664" y="2366557"/>
              <a:ext cx="870836" cy="820474"/>
            </a:xfrm>
            <a:prstGeom prst="rect">
              <a:avLst/>
            </a:prstGeom>
          </p:spPr>
        </p:pic>
        <p:sp>
          <p:nvSpPr>
            <p:cNvPr id="17" name="TextBox 16"/>
            <p:cNvSpPr txBox="1"/>
            <p:nvPr/>
          </p:nvSpPr>
          <p:spPr>
            <a:xfrm>
              <a:off x="5439351" y="3231717"/>
              <a:ext cx="678297" cy="216996"/>
            </a:xfrm>
            <a:prstGeom prst="rect">
              <a:avLst/>
            </a:prstGeom>
            <a:noFill/>
          </p:spPr>
          <p:txBody>
            <a:bodyPr wrap="square" rtlCol="0">
              <a:spAutoFit/>
            </a:bodyPr>
            <a:lstStyle/>
            <a:p>
              <a:r>
                <a:rPr lang="en-US" sz="2400" dirty="0" smtClean="0">
                  <a:solidFill>
                    <a:srgbClr val="6644B9"/>
                  </a:solidFill>
                  <a:latin typeface="Gill Sans"/>
                  <a:cs typeface="Gill Sans"/>
                </a:rPr>
                <a:t>FGF2</a:t>
              </a:r>
              <a:endParaRPr lang="en-US" sz="2400" dirty="0">
                <a:solidFill>
                  <a:srgbClr val="6644B9"/>
                </a:solidFill>
                <a:latin typeface="Gill Sans"/>
                <a:cs typeface="Gill Sans"/>
              </a:endParaRPr>
            </a:p>
          </p:txBody>
        </p:sp>
        <p:sp>
          <p:nvSpPr>
            <p:cNvPr id="18" name="TextBox 17"/>
            <p:cNvSpPr txBox="1"/>
            <p:nvPr/>
          </p:nvSpPr>
          <p:spPr>
            <a:xfrm>
              <a:off x="5246688" y="1546192"/>
              <a:ext cx="1063623" cy="390593"/>
            </a:xfrm>
            <a:prstGeom prst="rect">
              <a:avLst/>
            </a:prstGeom>
            <a:noFill/>
          </p:spPr>
          <p:txBody>
            <a:bodyPr wrap="square" rtlCol="0">
              <a:spAutoFit/>
            </a:bodyPr>
            <a:lstStyle/>
            <a:p>
              <a:pPr algn="ctr"/>
              <a:r>
                <a:rPr lang="en-US" sz="2400" dirty="0" smtClean="0">
                  <a:latin typeface="Gill Sans"/>
                  <a:cs typeface="Gill Sans"/>
                </a:rPr>
                <a:t>Core Residues</a:t>
              </a:r>
              <a:endParaRPr lang="en-US" sz="2400" dirty="0">
                <a:latin typeface="Gill Sans"/>
                <a:cs typeface="Gill Sans"/>
              </a:endParaRPr>
            </a:p>
          </p:txBody>
        </p:sp>
      </p:grpSp>
      <p:grpSp>
        <p:nvGrpSpPr>
          <p:cNvPr id="22" name="Group 21"/>
          <p:cNvGrpSpPr/>
          <p:nvPr/>
        </p:nvGrpSpPr>
        <p:grpSpPr>
          <a:xfrm>
            <a:off x="4153650" y="1801487"/>
            <a:ext cx="4186404" cy="4740047"/>
            <a:chOff x="6484101" y="1868937"/>
            <a:chExt cx="2353305" cy="2656210"/>
          </a:xfrm>
        </p:grpSpPr>
        <p:pic>
          <p:nvPicPr>
            <p:cNvPr id="14" name="Picture 13" descr="1CVS_AC.jp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8526" t="7716" r="37401" b="12037"/>
            <a:stretch/>
          </p:blipFill>
          <p:spPr>
            <a:xfrm>
              <a:off x="6885860" y="2422854"/>
              <a:ext cx="962204" cy="2102293"/>
            </a:xfrm>
            <a:prstGeom prst="rect">
              <a:avLst/>
            </a:prstGeom>
          </p:spPr>
        </p:pic>
        <p:pic>
          <p:nvPicPr>
            <p:cNvPr id="16" name="Picture 15" descr="1CVS_AC_interface.jpg"/>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7559" t="7716" r="37794" b="12963"/>
            <a:stretch/>
          </p:blipFill>
          <p:spPr>
            <a:xfrm>
              <a:off x="7848063" y="2422854"/>
              <a:ext cx="989343" cy="2101332"/>
            </a:xfrm>
            <a:prstGeom prst="rect">
              <a:avLst/>
            </a:prstGeom>
          </p:spPr>
        </p:pic>
        <p:sp>
          <p:nvSpPr>
            <p:cNvPr id="19" name="TextBox 18"/>
            <p:cNvSpPr txBox="1"/>
            <p:nvPr/>
          </p:nvSpPr>
          <p:spPr>
            <a:xfrm>
              <a:off x="6484101" y="3757063"/>
              <a:ext cx="512331" cy="258706"/>
            </a:xfrm>
            <a:prstGeom prst="rect">
              <a:avLst/>
            </a:prstGeom>
            <a:noFill/>
          </p:spPr>
          <p:txBody>
            <a:bodyPr wrap="square" rtlCol="0">
              <a:spAutoFit/>
            </a:bodyPr>
            <a:lstStyle/>
            <a:p>
              <a:r>
                <a:rPr lang="en-US" sz="2400" dirty="0" smtClean="0">
                  <a:solidFill>
                    <a:srgbClr val="6644B9"/>
                  </a:solidFill>
                  <a:latin typeface="Gill Sans"/>
                  <a:cs typeface="Gill Sans"/>
                </a:rPr>
                <a:t>FGF2</a:t>
              </a:r>
              <a:endParaRPr lang="en-US" sz="2400" dirty="0">
                <a:solidFill>
                  <a:srgbClr val="6644B9"/>
                </a:solidFill>
                <a:latin typeface="Gill Sans"/>
                <a:cs typeface="Gill Sans"/>
              </a:endParaRPr>
            </a:p>
          </p:txBody>
        </p:sp>
        <p:sp>
          <p:nvSpPr>
            <p:cNvPr id="20" name="TextBox 19"/>
            <p:cNvSpPr txBox="1"/>
            <p:nvPr/>
          </p:nvSpPr>
          <p:spPr>
            <a:xfrm>
              <a:off x="6539564" y="2580186"/>
              <a:ext cx="653093" cy="258706"/>
            </a:xfrm>
            <a:prstGeom prst="rect">
              <a:avLst/>
            </a:prstGeom>
            <a:noFill/>
          </p:spPr>
          <p:txBody>
            <a:bodyPr wrap="square" rtlCol="0">
              <a:spAutoFit/>
            </a:bodyPr>
            <a:lstStyle/>
            <a:p>
              <a:r>
                <a:rPr lang="en-US" sz="2400" dirty="0" smtClean="0">
                  <a:solidFill>
                    <a:srgbClr val="6ED8F1"/>
                  </a:solidFill>
                  <a:latin typeface="Gill Sans"/>
                  <a:cs typeface="Gill Sans"/>
                </a:rPr>
                <a:t>FGFR1</a:t>
              </a:r>
              <a:endParaRPr lang="en-US" sz="2400" dirty="0">
                <a:solidFill>
                  <a:srgbClr val="6ED8F1"/>
                </a:solidFill>
                <a:latin typeface="Gill Sans"/>
                <a:cs typeface="Gill Sans"/>
              </a:endParaRPr>
            </a:p>
          </p:txBody>
        </p:sp>
        <p:sp>
          <p:nvSpPr>
            <p:cNvPr id="21" name="TextBox 20"/>
            <p:cNvSpPr txBox="1"/>
            <p:nvPr/>
          </p:nvSpPr>
          <p:spPr>
            <a:xfrm>
              <a:off x="7481636" y="1868937"/>
              <a:ext cx="777864" cy="465671"/>
            </a:xfrm>
            <a:prstGeom prst="rect">
              <a:avLst/>
            </a:prstGeom>
            <a:noFill/>
          </p:spPr>
          <p:txBody>
            <a:bodyPr wrap="square" rtlCol="0">
              <a:spAutoFit/>
            </a:bodyPr>
            <a:lstStyle/>
            <a:p>
              <a:pPr algn="ctr"/>
              <a:r>
                <a:rPr lang="en-US" sz="2400" dirty="0" smtClean="0">
                  <a:latin typeface="Gill Sans"/>
                  <a:cs typeface="Gill Sans"/>
                </a:rPr>
                <a:t>Interface </a:t>
              </a:r>
              <a:br>
                <a:rPr lang="en-US" sz="2400" dirty="0" smtClean="0">
                  <a:latin typeface="Gill Sans"/>
                  <a:cs typeface="Gill Sans"/>
                </a:rPr>
              </a:br>
              <a:r>
                <a:rPr lang="en-US" sz="2400" dirty="0" smtClean="0">
                  <a:latin typeface="Gill Sans"/>
                  <a:cs typeface="Gill Sans"/>
                </a:rPr>
                <a:t>Residues</a:t>
              </a:r>
              <a:endParaRPr lang="en-US" sz="2400" dirty="0">
                <a:latin typeface="Gill Sans"/>
                <a:cs typeface="Gill Sans"/>
              </a:endParaRPr>
            </a:p>
          </p:txBody>
        </p:sp>
      </p:grpSp>
      <p:pic>
        <p:nvPicPr>
          <p:cNvPr id="25" name="Picture 24" descr="bengi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622" y="365087"/>
            <a:ext cx="1375089" cy="2004152"/>
          </a:xfrm>
          <a:prstGeom prst="rect">
            <a:avLst/>
          </a:prstGeom>
        </p:spPr>
      </p:pic>
      <p:sp>
        <p:nvSpPr>
          <p:cNvPr id="26" name="Rectangle 25"/>
          <p:cNvSpPr/>
          <p:nvPr/>
        </p:nvSpPr>
        <p:spPr>
          <a:xfrm>
            <a:off x="7898334" y="2321847"/>
            <a:ext cx="1005466" cy="307777"/>
          </a:xfrm>
          <a:prstGeom prst="rect">
            <a:avLst/>
          </a:prstGeom>
        </p:spPr>
        <p:txBody>
          <a:bodyPr wrap="none">
            <a:spAutoFit/>
          </a:bodyPr>
          <a:lstStyle/>
          <a:p>
            <a:r>
              <a:rPr lang="en-US" sz="1400" dirty="0" err="1" smtClean="0"/>
              <a:t>Billur</a:t>
            </a:r>
            <a:r>
              <a:rPr lang="en-US" sz="1400" dirty="0" smtClean="0"/>
              <a:t> </a:t>
            </a:r>
            <a:r>
              <a:rPr lang="en-US" sz="1400" dirty="0" err="1" smtClean="0"/>
              <a:t>Engin</a:t>
            </a:r>
            <a:endParaRPr lang="en-US" sz="1400" dirty="0"/>
          </a:p>
        </p:txBody>
      </p:sp>
    </p:spTree>
    <p:extLst>
      <p:ext uri="{BB962C8B-B14F-4D97-AF65-F5344CB8AC3E}">
        <p14:creationId xmlns:p14="http://schemas.microsoft.com/office/powerpoint/2010/main" val="40949608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890"/>
            <a:ext cx="8229600" cy="1143000"/>
          </a:xfrm>
        </p:spPr>
        <p:txBody>
          <a:bodyPr>
            <a:normAutofit fontScale="90000"/>
          </a:bodyPr>
          <a:lstStyle/>
          <a:p>
            <a:r>
              <a:rPr lang="en-US" dirty="0" smtClean="0"/>
              <a:t>Studying cancer mutations using a structurally resolved network</a:t>
            </a:r>
            <a:endParaRPr lang="en-US" dirty="0"/>
          </a:p>
        </p:txBody>
      </p:sp>
      <p:pic>
        <p:nvPicPr>
          <p:cNvPr id="4" name="Picture 3" descr="Fig2.png"/>
          <p:cNvPicPr>
            <a:picLocks noChangeAspect="1"/>
          </p:cNvPicPr>
          <p:nvPr/>
        </p:nvPicPr>
        <p:blipFill rotWithShape="1">
          <a:blip r:embed="rId2">
            <a:extLst>
              <a:ext uri="{28A0092B-C50C-407E-A947-70E740481C1C}">
                <a14:useLocalDpi xmlns:a14="http://schemas.microsoft.com/office/drawing/2010/main" val="0"/>
              </a:ext>
            </a:extLst>
          </a:blip>
          <a:srcRect l="50720" t="6561"/>
          <a:stretch/>
        </p:blipFill>
        <p:spPr>
          <a:xfrm>
            <a:off x="203200" y="2519732"/>
            <a:ext cx="4217999" cy="3029435"/>
          </a:xfrm>
          <a:prstGeom prst="rect">
            <a:avLst/>
          </a:prstGeom>
        </p:spPr>
      </p:pic>
      <p:sp>
        <p:nvSpPr>
          <p:cNvPr id="7" name="TextBox 6"/>
          <p:cNvSpPr txBox="1"/>
          <p:nvPr/>
        </p:nvSpPr>
        <p:spPr>
          <a:xfrm>
            <a:off x="0" y="6602878"/>
            <a:ext cx="1889522" cy="276999"/>
          </a:xfrm>
          <a:prstGeom prst="rect">
            <a:avLst/>
          </a:prstGeom>
          <a:noFill/>
        </p:spPr>
        <p:txBody>
          <a:bodyPr wrap="none" rtlCol="0">
            <a:spAutoFit/>
          </a:bodyPr>
          <a:lstStyle/>
          <a:p>
            <a:r>
              <a:rPr lang="en-US" sz="1200" dirty="0" err="1" smtClean="0"/>
              <a:t>Engin</a:t>
            </a:r>
            <a:r>
              <a:rPr lang="en-US" sz="1200" dirty="0" smtClean="0"/>
              <a:t> </a:t>
            </a:r>
            <a:r>
              <a:rPr lang="en-US" sz="1200" i="1" dirty="0" smtClean="0"/>
              <a:t>et al. PLOS One 2016</a:t>
            </a:r>
            <a:endParaRPr lang="en-US" sz="1200" i="1" dirty="0"/>
          </a:p>
        </p:txBody>
      </p:sp>
      <p:sp>
        <p:nvSpPr>
          <p:cNvPr id="27" name="Slide Number Placeholder 26"/>
          <p:cNvSpPr>
            <a:spLocks noGrp="1"/>
          </p:cNvSpPr>
          <p:nvPr>
            <p:ph type="sldNum" sz="quarter" idx="12"/>
          </p:nvPr>
        </p:nvSpPr>
        <p:spPr/>
        <p:txBody>
          <a:bodyPr/>
          <a:lstStyle/>
          <a:p>
            <a:fld id="{85DEBCA5-5CBB-E741-B36F-135A69EE25F9}" type="slidenum">
              <a:rPr lang="en-US" smtClean="0"/>
              <a:t>12</a:t>
            </a:fld>
            <a:endParaRPr lang="en-US"/>
          </a:p>
        </p:txBody>
      </p:sp>
      <p:grpSp>
        <p:nvGrpSpPr>
          <p:cNvPr id="6" name="Group 5"/>
          <p:cNvGrpSpPr/>
          <p:nvPr/>
        </p:nvGrpSpPr>
        <p:grpSpPr>
          <a:xfrm>
            <a:off x="4948671" y="2267719"/>
            <a:ext cx="3904570" cy="4213432"/>
            <a:chOff x="4948671" y="1711349"/>
            <a:chExt cx="3904570" cy="4213432"/>
          </a:xfrm>
        </p:grpSpPr>
        <p:grpSp>
          <p:nvGrpSpPr>
            <p:cNvPr id="30" name="Group 29"/>
            <p:cNvGrpSpPr/>
            <p:nvPr/>
          </p:nvGrpSpPr>
          <p:grpSpPr>
            <a:xfrm>
              <a:off x="4948671" y="1711349"/>
              <a:ext cx="3904570" cy="2962042"/>
              <a:chOff x="168463" y="1493335"/>
              <a:chExt cx="3904570" cy="2962042"/>
            </a:xfrm>
          </p:grpSpPr>
          <p:pic>
            <p:nvPicPr>
              <p:cNvPr id="31" name="Picture 30"/>
              <p:cNvPicPr>
                <a:picLocks noChangeAspect="1"/>
              </p:cNvPicPr>
              <p:nvPr/>
            </p:nvPicPr>
            <p:blipFill>
              <a:blip r:embed="rId3"/>
              <a:stretch>
                <a:fillRect/>
              </a:stretch>
            </p:blipFill>
            <p:spPr>
              <a:xfrm>
                <a:off x="330200" y="1493335"/>
                <a:ext cx="3742833" cy="2812728"/>
              </a:xfrm>
              <a:prstGeom prst="rect">
                <a:avLst/>
              </a:prstGeom>
            </p:spPr>
          </p:pic>
          <p:sp>
            <p:nvSpPr>
              <p:cNvPr id="32" name="Rounded Rectangle 31"/>
              <p:cNvSpPr/>
              <p:nvPr/>
            </p:nvSpPr>
            <p:spPr>
              <a:xfrm>
                <a:off x="168463" y="2604550"/>
                <a:ext cx="751606" cy="1850827"/>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Inter</a:t>
                </a:r>
                <a:endParaRPr lang="en-US" dirty="0"/>
              </a:p>
            </p:txBody>
          </p:sp>
        </p:grpSp>
        <p:sp>
          <p:nvSpPr>
            <p:cNvPr id="15" name="TextBox 14"/>
            <p:cNvSpPr txBox="1"/>
            <p:nvPr/>
          </p:nvSpPr>
          <p:spPr>
            <a:xfrm>
              <a:off x="5367370" y="3753759"/>
              <a:ext cx="1723549" cy="338554"/>
            </a:xfrm>
            <a:prstGeom prst="rect">
              <a:avLst/>
            </a:prstGeom>
            <a:noFill/>
          </p:spPr>
          <p:txBody>
            <a:bodyPr wrap="none" rtlCol="0">
              <a:spAutoFit/>
            </a:bodyPr>
            <a:lstStyle/>
            <a:p>
              <a:r>
                <a:rPr lang="en-US" sz="1600" dirty="0" smtClean="0"/>
                <a:t>Interface Residues</a:t>
              </a:r>
              <a:endParaRPr lang="en-US" sz="1600" dirty="0"/>
            </a:p>
          </p:txBody>
        </p:sp>
        <p:sp>
          <p:nvSpPr>
            <p:cNvPr id="22" name="TextBox 21"/>
            <p:cNvSpPr txBox="1"/>
            <p:nvPr/>
          </p:nvSpPr>
          <p:spPr>
            <a:xfrm>
              <a:off x="5367370" y="3415205"/>
              <a:ext cx="877163" cy="338554"/>
            </a:xfrm>
            <a:prstGeom prst="rect">
              <a:avLst/>
            </a:prstGeom>
            <a:noFill/>
          </p:spPr>
          <p:txBody>
            <a:bodyPr wrap="none" rtlCol="0">
              <a:spAutoFit/>
            </a:bodyPr>
            <a:lstStyle/>
            <a:p>
              <a:r>
                <a:rPr lang="en-US" sz="1600" dirty="0" smtClean="0"/>
                <a:t>Proteins</a:t>
              </a:r>
              <a:endParaRPr lang="en-US" sz="1600" dirty="0"/>
            </a:p>
          </p:txBody>
        </p:sp>
        <p:sp>
          <p:nvSpPr>
            <p:cNvPr id="23" name="Oval 22"/>
            <p:cNvSpPr/>
            <p:nvPr/>
          </p:nvSpPr>
          <p:spPr>
            <a:xfrm>
              <a:off x="5220136" y="3523787"/>
              <a:ext cx="152224" cy="152224"/>
            </a:xfrm>
            <a:prstGeom prst="ellips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p:cNvSpPr/>
            <p:nvPr/>
          </p:nvSpPr>
          <p:spPr>
            <a:xfrm>
              <a:off x="5220136" y="3851807"/>
              <a:ext cx="161737" cy="139428"/>
            </a:xfrm>
            <a:prstGeom prst="triangle">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7466459" y="4218737"/>
              <a:ext cx="235401" cy="170604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9470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890"/>
            <a:ext cx="8229600" cy="1143000"/>
          </a:xfrm>
        </p:spPr>
        <p:txBody>
          <a:bodyPr>
            <a:normAutofit fontScale="90000"/>
          </a:bodyPr>
          <a:lstStyle/>
          <a:p>
            <a:r>
              <a:rPr lang="en-US" dirty="0" smtClean="0"/>
              <a:t>Studying cancer mutations using a structurally resolved network</a:t>
            </a:r>
            <a:endParaRPr lang="en-US" dirty="0"/>
          </a:p>
        </p:txBody>
      </p:sp>
      <p:pic>
        <p:nvPicPr>
          <p:cNvPr id="5" name="Picture 4" descr="Fig5.png"/>
          <p:cNvPicPr>
            <a:picLocks noChangeAspect="1"/>
          </p:cNvPicPr>
          <p:nvPr/>
        </p:nvPicPr>
        <p:blipFill rotWithShape="1">
          <a:blip r:embed="rId2">
            <a:extLst>
              <a:ext uri="{28A0092B-C50C-407E-A947-70E740481C1C}">
                <a14:useLocalDpi xmlns:a14="http://schemas.microsoft.com/office/drawing/2010/main" val="0"/>
              </a:ext>
            </a:extLst>
          </a:blip>
          <a:srcRect l="54050" t="4328" r="3053" b="45601"/>
          <a:stretch/>
        </p:blipFill>
        <p:spPr>
          <a:xfrm>
            <a:off x="0" y="1661971"/>
            <a:ext cx="4226238" cy="3811901"/>
          </a:xfrm>
          <a:prstGeom prst="rect">
            <a:avLst/>
          </a:prstGeom>
        </p:spPr>
      </p:pic>
      <p:sp>
        <p:nvSpPr>
          <p:cNvPr id="7" name="TextBox 6"/>
          <p:cNvSpPr txBox="1"/>
          <p:nvPr/>
        </p:nvSpPr>
        <p:spPr>
          <a:xfrm>
            <a:off x="0" y="6602878"/>
            <a:ext cx="1889522" cy="276999"/>
          </a:xfrm>
          <a:prstGeom prst="rect">
            <a:avLst/>
          </a:prstGeom>
          <a:noFill/>
        </p:spPr>
        <p:txBody>
          <a:bodyPr wrap="none" rtlCol="0">
            <a:spAutoFit/>
          </a:bodyPr>
          <a:lstStyle/>
          <a:p>
            <a:r>
              <a:rPr lang="en-US" sz="1200" dirty="0" err="1" smtClean="0"/>
              <a:t>Engin</a:t>
            </a:r>
            <a:r>
              <a:rPr lang="en-US" sz="1200" dirty="0" smtClean="0"/>
              <a:t> </a:t>
            </a:r>
            <a:r>
              <a:rPr lang="en-US" sz="1200" i="1" dirty="0" smtClean="0"/>
              <a:t>et al. PLOS One 2016</a:t>
            </a:r>
            <a:endParaRPr lang="en-US" sz="1200" i="1" dirty="0"/>
          </a:p>
        </p:txBody>
      </p:sp>
      <p:sp>
        <p:nvSpPr>
          <p:cNvPr id="8" name="Donut 7"/>
          <p:cNvSpPr/>
          <p:nvPr/>
        </p:nvSpPr>
        <p:spPr>
          <a:xfrm>
            <a:off x="2416240" y="3743972"/>
            <a:ext cx="489452" cy="481078"/>
          </a:xfrm>
          <a:prstGeom prst="donut">
            <a:avLst>
              <a:gd name="adj" fmla="val 908"/>
            </a:avLst>
          </a:prstGeom>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1093356" y="4225050"/>
            <a:ext cx="489452" cy="481078"/>
          </a:xfrm>
          <a:prstGeom prst="donut">
            <a:avLst>
              <a:gd name="adj" fmla="val 908"/>
            </a:avLst>
          </a:prstGeom>
          <a:ln>
            <a:solidFill>
              <a:srgbClr val="ECBC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CBC24"/>
              </a:solidFill>
            </a:endParaRPr>
          </a:p>
        </p:txBody>
      </p:sp>
      <p:sp>
        <p:nvSpPr>
          <p:cNvPr id="10" name="Donut 9"/>
          <p:cNvSpPr/>
          <p:nvPr/>
        </p:nvSpPr>
        <p:spPr>
          <a:xfrm>
            <a:off x="3488043" y="3743972"/>
            <a:ext cx="489452" cy="481078"/>
          </a:xfrm>
          <a:prstGeom prst="donut">
            <a:avLst>
              <a:gd name="adj" fmla="val 908"/>
            </a:avLst>
          </a:prstGeom>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Slide Number Placeholder 26"/>
          <p:cNvSpPr>
            <a:spLocks noGrp="1"/>
          </p:cNvSpPr>
          <p:nvPr>
            <p:ph type="sldNum" sz="quarter" idx="12"/>
          </p:nvPr>
        </p:nvSpPr>
        <p:spPr>
          <a:xfrm>
            <a:off x="6118394" y="6377160"/>
            <a:ext cx="2717113" cy="395363"/>
          </a:xfrm>
        </p:spPr>
        <p:txBody>
          <a:bodyPr/>
          <a:lstStyle/>
          <a:p>
            <a:fld id="{85DEBCA5-5CBB-E741-B36F-135A69EE25F9}" type="slidenum">
              <a:rPr lang="en-US" smtClean="0"/>
              <a:t>13</a:t>
            </a:fld>
            <a:endParaRPr lang="en-US" dirty="0"/>
          </a:p>
        </p:txBody>
      </p:sp>
      <p:sp>
        <p:nvSpPr>
          <p:cNvPr id="3" name="TextBox 2"/>
          <p:cNvSpPr txBox="1"/>
          <p:nvPr/>
        </p:nvSpPr>
        <p:spPr>
          <a:xfrm>
            <a:off x="7378095" y="4559905"/>
            <a:ext cx="184666" cy="369332"/>
          </a:xfrm>
          <a:prstGeom prst="rect">
            <a:avLst/>
          </a:prstGeom>
          <a:noFill/>
        </p:spPr>
        <p:txBody>
          <a:bodyPr wrap="none" rtlCol="0">
            <a:spAutoFit/>
          </a:bodyPr>
          <a:lstStyle/>
          <a:p>
            <a:endParaRPr lang="en-US" dirty="0"/>
          </a:p>
        </p:txBody>
      </p:sp>
      <p:grpSp>
        <p:nvGrpSpPr>
          <p:cNvPr id="11" name="Group 10"/>
          <p:cNvGrpSpPr/>
          <p:nvPr/>
        </p:nvGrpSpPr>
        <p:grpSpPr>
          <a:xfrm>
            <a:off x="4226238" y="1912041"/>
            <a:ext cx="5078974" cy="3345904"/>
            <a:chOff x="4226238" y="1912041"/>
            <a:chExt cx="5078974" cy="3345904"/>
          </a:xfrm>
        </p:grpSpPr>
        <p:grpSp>
          <p:nvGrpSpPr>
            <p:cNvPr id="26" name="Group 25"/>
            <p:cNvGrpSpPr/>
            <p:nvPr/>
          </p:nvGrpSpPr>
          <p:grpSpPr>
            <a:xfrm>
              <a:off x="4226238" y="1912041"/>
              <a:ext cx="5078974" cy="3345904"/>
              <a:chOff x="5027985" y="4338755"/>
              <a:chExt cx="3584708" cy="2402623"/>
            </a:xfrm>
          </p:grpSpPr>
          <p:pic>
            <p:nvPicPr>
              <p:cNvPr id="6" name="Picture 5" descr="Fig5.png"/>
              <p:cNvPicPr>
                <a:picLocks noChangeAspect="1"/>
              </p:cNvPicPr>
              <p:nvPr/>
            </p:nvPicPr>
            <p:blipFill rotWithShape="1">
              <a:blip r:embed="rId2">
                <a:extLst>
                  <a:ext uri="{28A0092B-C50C-407E-A947-70E740481C1C}">
                    <a14:useLocalDpi xmlns:a14="http://schemas.microsoft.com/office/drawing/2010/main" val="0"/>
                  </a:ext>
                </a:extLst>
              </a:blip>
              <a:srcRect l="2755" t="56965" r="52230" b="4606"/>
              <a:stretch/>
            </p:blipFill>
            <p:spPr>
              <a:xfrm>
                <a:off x="5147265" y="4455377"/>
                <a:ext cx="3465428" cy="2286001"/>
              </a:xfrm>
              <a:prstGeom prst="rect">
                <a:avLst/>
              </a:prstGeom>
            </p:spPr>
          </p:pic>
          <p:sp>
            <p:nvSpPr>
              <p:cNvPr id="25" name="Rectangle 24"/>
              <p:cNvSpPr/>
              <p:nvPr/>
            </p:nvSpPr>
            <p:spPr>
              <a:xfrm>
                <a:off x="5027985" y="4338755"/>
                <a:ext cx="298051" cy="2483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7783980" y="2110735"/>
              <a:ext cx="1051527" cy="369332"/>
            </a:xfrm>
            <a:prstGeom prst="rect">
              <a:avLst/>
            </a:prstGeom>
            <a:noFill/>
          </p:spPr>
          <p:txBody>
            <a:bodyPr wrap="none" rtlCol="0">
              <a:spAutoFit/>
            </a:bodyPr>
            <a:lstStyle/>
            <a:p>
              <a:r>
                <a:rPr lang="en-US" dirty="0"/>
                <a:t>p</a:t>
              </a:r>
              <a:r>
                <a:rPr lang="en-US" dirty="0" smtClean="0"/>
                <a:t> &lt; 0.004</a:t>
              </a:r>
              <a:endParaRPr lang="en-US" dirty="0"/>
            </a:p>
          </p:txBody>
        </p:sp>
      </p:grpSp>
    </p:spTree>
    <p:extLst>
      <p:ext uri="{BB962C8B-B14F-4D97-AF65-F5344CB8AC3E}">
        <p14:creationId xmlns:p14="http://schemas.microsoft.com/office/powerpoint/2010/main" val="24900332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23" y="246198"/>
            <a:ext cx="8185911" cy="680185"/>
          </a:xfrm>
        </p:spPr>
        <p:txBody>
          <a:bodyPr>
            <a:noAutofit/>
          </a:bodyPr>
          <a:lstStyle/>
          <a:p>
            <a:r>
              <a:rPr lang="en-US" sz="3600" dirty="0" smtClean="0">
                <a:solidFill>
                  <a:schemeClr val="tx1"/>
                </a:solidFill>
                <a:cs typeface="Britannic Bold"/>
              </a:rPr>
              <a:t>Analysis of Cancer Mutations in Driver Genes using a Hybrid PPI Network</a:t>
            </a:r>
            <a:endParaRPr lang="en-US" sz="3600" dirty="0">
              <a:solidFill>
                <a:schemeClr val="tx1"/>
              </a:solidFill>
              <a:cs typeface="Britannic Bold"/>
            </a:endParaRPr>
          </a:p>
        </p:txBody>
      </p:sp>
      <p:sp>
        <p:nvSpPr>
          <p:cNvPr id="8" name="TextBox 7"/>
          <p:cNvSpPr txBox="1"/>
          <p:nvPr/>
        </p:nvSpPr>
        <p:spPr>
          <a:xfrm>
            <a:off x="505023" y="1616090"/>
            <a:ext cx="7249448" cy="4154983"/>
          </a:xfrm>
          <a:prstGeom prst="rect">
            <a:avLst/>
          </a:prstGeom>
          <a:noFill/>
        </p:spPr>
        <p:txBody>
          <a:bodyPr wrap="square" rtlCol="0">
            <a:spAutoFit/>
          </a:bodyPr>
          <a:lstStyle/>
          <a:p>
            <a:pPr marL="285750" indent="-285750">
              <a:buFont typeface="Arial"/>
              <a:buChar char="•"/>
            </a:pPr>
            <a:r>
              <a:rPr lang="en-US" sz="2400" dirty="0" smtClean="0">
                <a:latin typeface="+mj-lt"/>
                <a:cs typeface="Noteworthy Light"/>
              </a:rPr>
              <a:t>Human PPI network (STRING, HINT, PDB) </a:t>
            </a:r>
            <a:r>
              <a:rPr lang="en-US" sz="2400" dirty="0">
                <a:latin typeface="+mj-lt"/>
                <a:cs typeface="Noteworthy Light"/>
              </a:rPr>
              <a:t>: </a:t>
            </a:r>
            <a:r>
              <a:rPr lang="en-US" sz="2400" dirty="0" smtClean="0">
                <a:latin typeface="+mj-lt"/>
                <a:cs typeface="Noteworthy Light"/>
              </a:rPr>
              <a:t>11943 </a:t>
            </a:r>
            <a:r>
              <a:rPr lang="en-US" sz="2400" dirty="0">
                <a:latin typeface="+mj-lt"/>
                <a:cs typeface="Noteworthy Light"/>
              </a:rPr>
              <a:t>proteins, 74558 </a:t>
            </a:r>
            <a:r>
              <a:rPr lang="en-US" sz="2400" dirty="0" smtClean="0">
                <a:latin typeface="+mj-lt"/>
                <a:cs typeface="Noteworthy Light"/>
              </a:rPr>
              <a:t>PPIs</a:t>
            </a:r>
          </a:p>
          <a:p>
            <a:endParaRPr lang="en-US" sz="2400" dirty="0" smtClean="0">
              <a:latin typeface="+mj-lt"/>
              <a:cs typeface="Noteworthy Light"/>
            </a:endParaRPr>
          </a:p>
          <a:p>
            <a:pPr marL="342900" indent="-342900">
              <a:buFont typeface="Arial"/>
              <a:buChar char="•"/>
            </a:pPr>
            <a:r>
              <a:rPr lang="en-US" sz="2400" dirty="0" smtClean="0">
                <a:latin typeface="+mj-lt"/>
                <a:cs typeface="Noteworthy Light"/>
              </a:rPr>
              <a:t>Structural data from PDB for </a:t>
            </a:r>
            <a:r>
              <a:rPr lang="en-US" sz="2400" dirty="0">
                <a:cs typeface="Noteworthy Light"/>
              </a:rPr>
              <a:t>125 driver genes (Vogelstein </a:t>
            </a:r>
            <a:r>
              <a:rPr lang="en-US" sz="2400" i="1" dirty="0">
                <a:cs typeface="Noteworthy Light"/>
              </a:rPr>
              <a:t>et al</a:t>
            </a:r>
            <a:r>
              <a:rPr lang="en-US" sz="2400" dirty="0">
                <a:cs typeface="Noteworthy Light"/>
              </a:rPr>
              <a:t>., 2013</a:t>
            </a:r>
            <a:r>
              <a:rPr lang="en-US" sz="2400" dirty="0" smtClean="0">
                <a:cs typeface="Noteworthy Light"/>
              </a:rPr>
              <a:t>)</a:t>
            </a:r>
          </a:p>
          <a:p>
            <a:pPr marL="800100" lvl="1" indent="-342900">
              <a:buFont typeface="Arial"/>
              <a:buChar char="•"/>
            </a:pPr>
            <a:r>
              <a:rPr lang="en-US" sz="2400" dirty="0" smtClean="0">
                <a:latin typeface="+mj-lt"/>
                <a:cs typeface="Noteworthy Light"/>
              </a:rPr>
              <a:t>97 proteins , 147 complexes</a:t>
            </a:r>
          </a:p>
          <a:p>
            <a:pPr marL="342900" indent="-342900">
              <a:buFont typeface="Arial"/>
              <a:buChar char="•"/>
            </a:pPr>
            <a:endParaRPr lang="en-US" sz="2400" dirty="0">
              <a:latin typeface="+mj-lt"/>
              <a:cs typeface="Noteworthy Light"/>
            </a:endParaRPr>
          </a:p>
          <a:p>
            <a:pPr marL="342900" indent="-342900">
              <a:buFont typeface="Arial"/>
              <a:buChar char="•"/>
            </a:pPr>
            <a:r>
              <a:rPr lang="en-US" sz="2400" dirty="0">
                <a:latin typeface="+mj-lt"/>
                <a:cs typeface="Noteworthy Light"/>
              </a:rPr>
              <a:t>TCGA </a:t>
            </a:r>
            <a:r>
              <a:rPr lang="en-US" sz="2400" dirty="0" smtClean="0">
                <a:latin typeface="+mj-lt"/>
                <a:cs typeface="Noteworthy Light"/>
              </a:rPr>
              <a:t>data 28 types of tumor tissue, </a:t>
            </a:r>
            <a:br>
              <a:rPr lang="en-US" sz="2400" dirty="0" smtClean="0">
                <a:latin typeface="+mj-lt"/>
                <a:cs typeface="Noteworthy Light"/>
              </a:rPr>
            </a:br>
            <a:r>
              <a:rPr lang="en-US" sz="2400" dirty="0" smtClean="0">
                <a:latin typeface="+mj-lt"/>
                <a:cs typeface="Noteworthy Light"/>
              </a:rPr>
              <a:t>399 </a:t>
            </a:r>
            <a:r>
              <a:rPr lang="en-US" sz="2400" dirty="0">
                <a:latin typeface="+mj-lt"/>
                <a:cs typeface="Noteworthy Light"/>
              </a:rPr>
              <a:t>of </a:t>
            </a:r>
            <a:r>
              <a:rPr lang="en-US" sz="2400" dirty="0" smtClean="0">
                <a:latin typeface="+mj-lt"/>
                <a:cs typeface="Noteworthy Light"/>
              </a:rPr>
              <a:t>mutations mapped to PDB structures, 1094 </a:t>
            </a:r>
            <a:r>
              <a:rPr lang="en-US" sz="2400" dirty="0">
                <a:latin typeface="+mj-lt"/>
                <a:cs typeface="Noteworthy Light"/>
              </a:rPr>
              <a:t>of </a:t>
            </a:r>
            <a:r>
              <a:rPr lang="en-US" sz="2400" dirty="0" smtClean="0">
                <a:latin typeface="+mj-lt"/>
                <a:cs typeface="Noteworthy Light"/>
              </a:rPr>
              <a:t>patients</a:t>
            </a:r>
            <a:endParaRPr lang="en-US" sz="2400" dirty="0">
              <a:latin typeface="+mj-lt"/>
              <a:cs typeface="Noteworthy Light"/>
            </a:endParaRPr>
          </a:p>
          <a:p>
            <a:pPr marL="342900" indent="-342900">
              <a:buFont typeface="Arial"/>
              <a:buChar char="•"/>
            </a:pPr>
            <a:endParaRPr lang="en-US" sz="2400" dirty="0" smtClean="0">
              <a:latin typeface="+mj-lt"/>
              <a:cs typeface="Noteworthy Light"/>
            </a:endParaRPr>
          </a:p>
        </p:txBody>
      </p:sp>
    </p:spTree>
    <p:extLst>
      <p:ext uri="{BB962C8B-B14F-4D97-AF65-F5344CB8AC3E}">
        <p14:creationId xmlns:p14="http://schemas.microsoft.com/office/powerpoint/2010/main" val="12105429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023" y="246198"/>
            <a:ext cx="8185911" cy="680185"/>
          </a:xfrm>
        </p:spPr>
        <p:txBody>
          <a:bodyPr>
            <a:noAutofit/>
          </a:bodyPr>
          <a:lstStyle/>
          <a:p>
            <a:r>
              <a:rPr lang="en-US" sz="3600" dirty="0" smtClean="0">
                <a:solidFill>
                  <a:schemeClr val="tx1"/>
                </a:solidFill>
                <a:cs typeface="Britannic Bold"/>
              </a:rPr>
              <a:t>Analysis of mutation-specifi</a:t>
            </a:r>
            <a:r>
              <a:rPr lang="en-US" sz="3600" dirty="0" smtClean="0">
                <a:cs typeface="Britannic Bold"/>
              </a:rPr>
              <a:t>c consequences</a:t>
            </a:r>
            <a:r>
              <a:rPr lang="en-US" sz="3600" dirty="0" smtClean="0">
                <a:solidFill>
                  <a:schemeClr val="tx1"/>
                </a:solidFill>
                <a:cs typeface="Britannic Bold"/>
              </a:rPr>
              <a:t> using a hybrid PPI network</a:t>
            </a:r>
            <a:endParaRPr lang="en-US" sz="3600" dirty="0">
              <a:solidFill>
                <a:schemeClr val="tx1"/>
              </a:solidFill>
              <a:cs typeface="Britannic Bold"/>
            </a:endParaRPr>
          </a:p>
        </p:txBody>
      </p:sp>
      <p:sp>
        <p:nvSpPr>
          <p:cNvPr id="8" name="TextBox 7"/>
          <p:cNvSpPr txBox="1"/>
          <p:nvPr/>
        </p:nvSpPr>
        <p:spPr>
          <a:xfrm>
            <a:off x="505023" y="1616090"/>
            <a:ext cx="7249448" cy="3785652"/>
          </a:xfrm>
          <a:prstGeom prst="rect">
            <a:avLst/>
          </a:prstGeom>
          <a:noFill/>
        </p:spPr>
        <p:txBody>
          <a:bodyPr wrap="square" rtlCol="0">
            <a:spAutoFit/>
          </a:bodyPr>
          <a:lstStyle/>
          <a:p>
            <a:pPr marL="285750" indent="-285750">
              <a:buFont typeface="Arial"/>
              <a:buChar char="•"/>
            </a:pPr>
            <a:r>
              <a:rPr lang="en-US" sz="2400" dirty="0" smtClean="0">
                <a:latin typeface="+mj-lt"/>
                <a:cs typeface="Noteworthy Light"/>
              </a:rPr>
              <a:t>Human PPI network (STRING, HINT, PDB) </a:t>
            </a:r>
            <a:r>
              <a:rPr lang="en-US" sz="2400" dirty="0">
                <a:latin typeface="+mj-lt"/>
                <a:cs typeface="Noteworthy Light"/>
              </a:rPr>
              <a:t>: </a:t>
            </a:r>
            <a:r>
              <a:rPr lang="en-US" sz="2400" dirty="0" smtClean="0">
                <a:latin typeface="+mj-lt"/>
                <a:cs typeface="Noteworthy Light"/>
              </a:rPr>
              <a:t>11943 </a:t>
            </a:r>
            <a:r>
              <a:rPr lang="en-US" sz="2400" dirty="0">
                <a:latin typeface="+mj-lt"/>
                <a:cs typeface="Noteworthy Light"/>
              </a:rPr>
              <a:t>proteins, 74558 </a:t>
            </a:r>
            <a:r>
              <a:rPr lang="en-US" sz="2400" dirty="0" smtClean="0">
                <a:latin typeface="+mj-lt"/>
                <a:cs typeface="Noteworthy Light"/>
              </a:rPr>
              <a:t>PPIs</a:t>
            </a:r>
          </a:p>
          <a:p>
            <a:endParaRPr lang="en-US" sz="2400" dirty="0" smtClean="0">
              <a:latin typeface="+mj-lt"/>
              <a:cs typeface="Noteworthy Light"/>
            </a:endParaRPr>
          </a:p>
          <a:p>
            <a:pPr marL="342900" indent="-342900">
              <a:buFont typeface="Arial"/>
              <a:buChar char="•"/>
            </a:pPr>
            <a:r>
              <a:rPr lang="en-US" sz="2400" dirty="0" smtClean="0">
                <a:latin typeface="+mj-lt"/>
                <a:cs typeface="Noteworthy Light"/>
              </a:rPr>
              <a:t>Structural data for 97 </a:t>
            </a:r>
            <a:r>
              <a:rPr lang="en-US" sz="2400" dirty="0" smtClean="0">
                <a:cs typeface="Noteworthy Light"/>
              </a:rPr>
              <a:t>driver genes covering 137 </a:t>
            </a:r>
            <a:r>
              <a:rPr lang="en-US" sz="2400" dirty="0">
                <a:cs typeface="Noteworthy Light"/>
              </a:rPr>
              <a:t>distinct core or protein interface localized mutation clusters</a:t>
            </a:r>
          </a:p>
          <a:p>
            <a:pPr marL="342900" indent="-342900">
              <a:buFont typeface="Arial"/>
              <a:buChar char="•"/>
            </a:pPr>
            <a:endParaRPr lang="en-US" sz="2400" dirty="0" smtClean="0">
              <a:cs typeface="Noteworthy Light"/>
            </a:endParaRPr>
          </a:p>
          <a:p>
            <a:endParaRPr lang="en-US" sz="2400" dirty="0">
              <a:cs typeface="Noteworthy Light"/>
            </a:endParaRPr>
          </a:p>
          <a:p>
            <a:pPr marL="342900" indent="-342900">
              <a:buFont typeface="Arial"/>
              <a:buChar char="•"/>
            </a:pPr>
            <a:endParaRPr lang="en-US" sz="2400" dirty="0" smtClean="0">
              <a:cs typeface="Noteworthy Light"/>
            </a:endParaRPr>
          </a:p>
          <a:p>
            <a:endParaRPr lang="en-US" sz="2400" dirty="0">
              <a:latin typeface="+mj-lt"/>
              <a:cs typeface="Noteworthy Light"/>
            </a:endParaRPr>
          </a:p>
        </p:txBody>
      </p:sp>
      <p:sp>
        <p:nvSpPr>
          <p:cNvPr id="3" name="Slide Number Placeholder 2"/>
          <p:cNvSpPr>
            <a:spLocks noGrp="1"/>
          </p:cNvSpPr>
          <p:nvPr>
            <p:ph type="sldNum" sz="quarter" idx="12"/>
          </p:nvPr>
        </p:nvSpPr>
        <p:spPr/>
        <p:txBody>
          <a:bodyPr/>
          <a:lstStyle/>
          <a:p>
            <a:fld id="{484AE912-BAA5-0949-A796-FB50A1B2B04D}" type="slidenum">
              <a:rPr lang="en-US" smtClean="0"/>
              <a:t>15</a:t>
            </a:fld>
            <a:endParaRPr lang="en-US"/>
          </a:p>
        </p:txBody>
      </p:sp>
    </p:spTree>
    <p:extLst>
      <p:ext uri="{BB962C8B-B14F-4D97-AF65-F5344CB8AC3E}">
        <p14:creationId xmlns:p14="http://schemas.microsoft.com/office/powerpoint/2010/main" val="141936087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put2_VHL_network.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254" t="11880" r="15378" b="18235"/>
          <a:stretch/>
        </p:blipFill>
        <p:spPr>
          <a:xfrm>
            <a:off x="292210" y="1745577"/>
            <a:ext cx="4607857" cy="3425466"/>
          </a:xfrm>
          <a:prstGeom prst="rect">
            <a:avLst/>
          </a:prstGeom>
        </p:spPr>
      </p:pic>
      <p:sp>
        <p:nvSpPr>
          <p:cNvPr id="5" name="Oval 4"/>
          <p:cNvSpPr/>
          <p:nvPr/>
        </p:nvSpPr>
        <p:spPr>
          <a:xfrm>
            <a:off x="893739" y="3883097"/>
            <a:ext cx="1558846" cy="1446688"/>
          </a:xfrm>
          <a:prstGeom prst="ellipse">
            <a:avLst/>
          </a:prstGeom>
          <a:noFill/>
          <a:ln w="25400">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48860" y="1475876"/>
            <a:ext cx="5133421" cy="3487579"/>
            <a:chOff x="2364654" y="3018514"/>
            <a:chExt cx="2955351" cy="2012303"/>
          </a:xfrm>
        </p:grpSpPr>
        <p:sp>
          <p:nvSpPr>
            <p:cNvPr id="7" name="Oval 6"/>
            <p:cNvSpPr/>
            <p:nvPr/>
          </p:nvSpPr>
          <p:spPr>
            <a:xfrm>
              <a:off x="2364654" y="3018514"/>
              <a:ext cx="1584355" cy="1055397"/>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3419988" y="3072129"/>
              <a:ext cx="1900017" cy="1114988"/>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p:cNvSpPr/>
            <p:nvPr/>
          </p:nvSpPr>
          <p:spPr>
            <a:xfrm>
              <a:off x="3925556" y="4358140"/>
              <a:ext cx="1037292" cy="672677"/>
            </a:xfrm>
            <a:prstGeom prst="ellipse">
              <a:avLst/>
            </a:prstGeom>
            <a:noFill/>
            <a:ln w="25400">
              <a:solidFill>
                <a:srgbClr val="FF897A"/>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Slide Number Placeholder 1"/>
          <p:cNvSpPr>
            <a:spLocks noGrp="1"/>
          </p:cNvSpPr>
          <p:nvPr>
            <p:ph type="sldNum" sz="quarter" idx="12"/>
          </p:nvPr>
        </p:nvSpPr>
        <p:spPr/>
        <p:txBody>
          <a:bodyPr/>
          <a:lstStyle/>
          <a:p>
            <a:fld id="{484AE912-BAA5-0949-A796-FB50A1B2B04D}" type="slidenum">
              <a:rPr lang="en-US" smtClean="0"/>
              <a:t>16</a:t>
            </a:fld>
            <a:endParaRPr lang="en-US"/>
          </a:p>
        </p:txBody>
      </p:sp>
      <p:sp>
        <p:nvSpPr>
          <p:cNvPr id="11" name="Title 1"/>
          <p:cNvSpPr>
            <a:spLocks noGrp="1"/>
          </p:cNvSpPr>
          <p:nvPr>
            <p:ph type="title"/>
          </p:nvPr>
        </p:nvSpPr>
        <p:spPr>
          <a:xfrm>
            <a:off x="505023" y="246198"/>
            <a:ext cx="8185911" cy="680185"/>
          </a:xfrm>
        </p:spPr>
        <p:txBody>
          <a:bodyPr>
            <a:noAutofit/>
          </a:bodyPr>
          <a:lstStyle/>
          <a:p>
            <a:r>
              <a:rPr lang="en-US" sz="3600" dirty="0" smtClean="0">
                <a:solidFill>
                  <a:schemeClr val="tx1"/>
                </a:solidFill>
                <a:cs typeface="Britannic Bold"/>
              </a:rPr>
              <a:t>VHL has 5 distinct mutation clusters </a:t>
            </a:r>
            <a:endParaRPr lang="en-US" sz="3600" dirty="0">
              <a:solidFill>
                <a:schemeClr val="tx1"/>
              </a:solidFill>
              <a:cs typeface="Britannic Bold"/>
            </a:endParaRPr>
          </a:p>
        </p:txBody>
      </p:sp>
      <p:grpSp>
        <p:nvGrpSpPr>
          <p:cNvPr id="12" name="Group 11"/>
          <p:cNvGrpSpPr/>
          <p:nvPr/>
        </p:nvGrpSpPr>
        <p:grpSpPr>
          <a:xfrm>
            <a:off x="5321037" y="2437172"/>
            <a:ext cx="3877503" cy="2184376"/>
            <a:chOff x="2688655" y="3834581"/>
            <a:chExt cx="4782692" cy="2862313"/>
          </a:xfrm>
        </p:grpSpPr>
        <p:pic>
          <p:nvPicPr>
            <p:cNvPr id="13" name="Picture 12" descr="pseudo_code_figure.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752" b="2441"/>
            <a:stretch/>
          </p:blipFill>
          <p:spPr>
            <a:xfrm>
              <a:off x="2688655" y="3834581"/>
              <a:ext cx="4782692" cy="2499345"/>
            </a:xfrm>
            <a:prstGeom prst="rect">
              <a:avLst/>
            </a:prstGeom>
          </p:spPr>
        </p:pic>
        <p:sp>
          <p:nvSpPr>
            <p:cNvPr id="14" name="TextBox 13"/>
            <p:cNvSpPr txBox="1"/>
            <p:nvPr/>
          </p:nvSpPr>
          <p:spPr>
            <a:xfrm>
              <a:off x="4546350" y="6333926"/>
              <a:ext cx="1306820" cy="362968"/>
            </a:xfrm>
            <a:prstGeom prst="rect">
              <a:avLst/>
            </a:prstGeom>
            <a:noFill/>
          </p:spPr>
          <p:txBody>
            <a:bodyPr wrap="square" rtlCol="0">
              <a:spAutoFit/>
            </a:bodyPr>
            <a:lstStyle/>
            <a:p>
              <a:r>
                <a:rPr lang="en-US" sz="1200" dirty="0" smtClean="0">
                  <a:latin typeface="Arial"/>
                  <a:cs typeface="Arial"/>
                </a:rPr>
                <a:t>Core </a:t>
              </a:r>
              <a:r>
                <a:rPr lang="en-US" sz="1200" dirty="0" err="1" smtClean="0">
                  <a:latin typeface="Arial"/>
                  <a:cs typeface="Arial"/>
                </a:rPr>
                <a:t>mut</a:t>
              </a:r>
              <a:r>
                <a:rPr lang="en-US" sz="1200" dirty="0" smtClean="0">
                  <a:latin typeface="Arial"/>
                  <a:cs typeface="Arial"/>
                </a:rPr>
                <a:t>.</a:t>
              </a:r>
              <a:endParaRPr lang="en-US" sz="1200" dirty="0">
                <a:latin typeface="Arial"/>
                <a:cs typeface="Arial"/>
              </a:endParaRPr>
            </a:p>
          </p:txBody>
        </p:sp>
        <p:sp>
          <p:nvSpPr>
            <p:cNvPr id="15" name="TextBox 14"/>
            <p:cNvSpPr txBox="1"/>
            <p:nvPr/>
          </p:nvSpPr>
          <p:spPr>
            <a:xfrm>
              <a:off x="5924230" y="6333926"/>
              <a:ext cx="1406747" cy="362968"/>
            </a:xfrm>
            <a:prstGeom prst="rect">
              <a:avLst/>
            </a:prstGeom>
            <a:noFill/>
          </p:spPr>
          <p:txBody>
            <a:bodyPr wrap="square" rtlCol="0">
              <a:spAutoFit/>
            </a:bodyPr>
            <a:lstStyle/>
            <a:p>
              <a:r>
                <a:rPr lang="en-US" sz="1200" dirty="0" smtClean="0">
                  <a:latin typeface="Arial"/>
                  <a:cs typeface="Arial"/>
                </a:rPr>
                <a:t>Interface </a:t>
              </a:r>
              <a:r>
                <a:rPr lang="en-US" sz="1200" dirty="0" err="1" smtClean="0">
                  <a:latin typeface="Arial"/>
                  <a:cs typeface="Arial"/>
                </a:rPr>
                <a:t>mut</a:t>
              </a:r>
              <a:r>
                <a:rPr lang="en-US" sz="1200" dirty="0" smtClean="0">
                  <a:latin typeface="Arial"/>
                  <a:cs typeface="Arial"/>
                </a:rPr>
                <a:t>.</a:t>
              </a:r>
              <a:endParaRPr lang="en-US" sz="1200" dirty="0">
                <a:latin typeface="Arial"/>
                <a:cs typeface="Arial"/>
              </a:endParaRPr>
            </a:p>
          </p:txBody>
        </p:sp>
        <p:sp>
          <p:nvSpPr>
            <p:cNvPr id="16" name="TextBox 15"/>
            <p:cNvSpPr txBox="1"/>
            <p:nvPr/>
          </p:nvSpPr>
          <p:spPr>
            <a:xfrm>
              <a:off x="2939299" y="6333926"/>
              <a:ext cx="1258835" cy="362968"/>
            </a:xfrm>
            <a:prstGeom prst="rect">
              <a:avLst/>
            </a:prstGeom>
            <a:noFill/>
          </p:spPr>
          <p:txBody>
            <a:bodyPr wrap="square" rtlCol="0">
              <a:spAutoFit/>
            </a:bodyPr>
            <a:lstStyle/>
            <a:p>
              <a:r>
                <a:rPr lang="en-US" sz="1200" dirty="0" smtClean="0">
                  <a:latin typeface="Arial"/>
                  <a:cs typeface="Arial"/>
                </a:rPr>
                <a:t>Wild Type</a:t>
              </a:r>
              <a:endParaRPr lang="en-US" sz="1200" dirty="0">
                <a:latin typeface="Arial"/>
                <a:cs typeface="Arial"/>
              </a:endParaRPr>
            </a:p>
          </p:txBody>
        </p:sp>
      </p:grpSp>
    </p:spTree>
    <p:extLst>
      <p:ext uri="{BB962C8B-B14F-4D97-AF65-F5344CB8AC3E}">
        <p14:creationId xmlns:p14="http://schemas.microsoft.com/office/powerpoint/2010/main" val="14155529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a:off x="5119096" y="5576473"/>
            <a:ext cx="1106424" cy="1106424"/>
          </a:xfrm>
          <a:prstGeom prst="ellipse">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Implementing mutations as network perturbations</a:t>
            </a:r>
            <a:endParaRPr lang="en-US" dirty="0"/>
          </a:p>
        </p:txBody>
      </p:sp>
      <p:grpSp>
        <p:nvGrpSpPr>
          <p:cNvPr id="4" name="Group 3"/>
          <p:cNvGrpSpPr/>
          <p:nvPr/>
        </p:nvGrpSpPr>
        <p:grpSpPr>
          <a:xfrm>
            <a:off x="401729" y="1805387"/>
            <a:ext cx="3877503" cy="2184376"/>
            <a:chOff x="2688655" y="3834581"/>
            <a:chExt cx="4782692" cy="2862313"/>
          </a:xfrm>
        </p:grpSpPr>
        <p:pic>
          <p:nvPicPr>
            <p:cNvPr id="5" name="Picture 4" descr="pseudo_code_figure.jpg"/>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752" b="2441"/>
            <a:stretch/>
          </p:blipFill>
          <p:spPr>
            <a:xfrm>
              <a:off x="2688655" y="3834581"/>
              <a:ext cx="4782692" cy="2499345"/>
            </a:xfrm>
            <a:prstGeom prst="rect">
              <a:avLst/>
            </a:prstGeom>
          </p:spPr>
        </p:pic>
        <p:sp>
          <p:nvSpPr>
            <p:cNvPr id="6" name="TextBox 5"/>
            <p:cNvSpPr txBox="1"/>
            <p:nvPr/>
          </p:nvSpPr>
          <p:spPr>
            <a:xfrm>
              <a:off x="4546350" y="6333926"/>
              <a:ext cx="1306820" cy="362968"/>
            </a:xfrm>
            <a:prstGeom prst="rect">
              <a:avLst/>
            </a:prstGeom>
            <a:noFill/>
          </p:spPr>
          <p:txBody>
            <a:bodyPr wrap="square" rtlCol="0">
              <a:spAutoFit/>
            </a:bodyPr>
            <a:lstStyle/>
            <a:p>
              <a:r>
                <a:rPr lang="en-US" sz="1200" dirty="0" smtClean="0">
                  <a:latin typeface="Arial"/>
                  <a:cs typeface="Arial"/>
                </a:rPr>
                <a:t>Core </a:t>
              </a:r>
              <a:r>
                <a:rPr lang="en-US" sz="1200" dirty="0" err="1" smtClean="0">
                  <a:latin typeface="Arial"/>
                  <a:cs typeface="Arial"/>
                </a:rPr>
                <a:t>mut</a:t>
              </a:r>
              <a:r>
                <a:rPr lang="en-US" sz="1200" dirty="0" smtClean="0">
                  <a:latin typeface="Arial"/>
                  <a:cs typeface="Arial"/>
                </a:rPr>
                <a:t>.</a:t>
              </a:r>
              <a:endParaRPr lang="en-US" sz="1200" dirty="0">
                <a:latin typeface="Arial"/>
                <a:cs typeface="Arial"/>
              </a:endParaRPr>
            </a:p>
          </p:txBody>
        </p:sp>
        <p:sp>
          <p:nvSpPr>
            <p:cNvPr id="7" name="TextBox 6"/>
            <p:cNvSpPr txBox="1"/>
            <p:nvPr/>
          </p:nvSpPr>
          <p:spPr>
            <a:xfrm>
              <a:off x="5924230" y="6333926"/>
              <a:ext cx="1406747" cy="362968"/>
            </a:xfrm>
            <a:prstGeom prst="rect">
              <a:avLst/>
            </a:prstGeom>
            <a:noFill/>
          </p:spPr>
          <p:txBody>
            <a:bodyPr wrap="square" rtlCol="0">
              <a:spAutoFit/>
            </a:bodyPr>
            <a:lstStyle/>
            <a:p>
              <a:r>
                <a:rPr lang="en-US" sz="1200" dirty="0" smtClean="0">
                  <a:latin typeface="Arial"/>
                  <a:cs typeface="Arial"/>
                </a:rPr>
                <a:t>Interface </a:t>
              </a:r>
              <a:r>
                <a:rPr lang="en-US" sz="1200" dirty="0" err="1" smtClean="0">
                  <a:latin typeface="Arial"/>
                  <a:cs typeface="Arial"/>
                </a:rPr>
                <a:t>mut</a:t>
              </a:r>
              <a:r>
                <a:rPr lang="en-US" sz="1200" dirty="0" smtClean="0">
                  <a:latin typeface="Arial"/>
                  <a:cs typeface="Arial"/>
                </a:rPr>
                <a:t>.</a:t>
              </a:r>
              <a:endParaRPr lang="en-US" sz="1200" dirty="0">
                <a:latin typeface="Arial"/>
                <a:cs typeface="Arial"/>
              </a:endParaRPr>
            </a:p>
          </p:txBody>
        </p:sp>
        <p:sp>
          <p:nvSpPr>
            <p:cNvPr id="8" name="TextBox 7"/>
            <p:cNvSpPr txBox="1"/>
            <p:nvPr/>
          </p:nvSpPr>
          <p:spPr>
            <a:xfrm>
              <a:off x="2939299" y="6333926"/>
              <a:ext cx="1258835" cy="362968"/>
            </a:xfrm>
            <a:prstGeom prst="rect">
              <a:avLst/>
            </a:prstGeom>
            <a:noFill/>
          </p:spPr>
          <p:txBody>
            <a:bodyPr wrap="square" rtlCol="0">
              <a:spAutoFit/>
            </a:bodyPr>
            <a:lstStyle/>
            <a:p>
              <a:r>
                <a:rPr lang="en-US" sz="1200" dirty="0" smtClean="0">
                  <a:latin typeface="Arial"/>
                  <a:cs typeface="Arial"/>
                </a:rPr>
                <a:t>Wild Type</a:t>
              </a:r>
              <a:endParaRPr lang="en-US" sz="1200" dirty="0">
                <a:latin typeface="Arial"/>
                <a:cs typeface="Arial"/>
              </a:endParaRPr>
            </a:p>
          </p:txBody>
        </p:sp>
      </p:grpSp>
      <p:pic>
        <p:nvPicPr>
          <p:cNvPr id="9" name="Picture 8"/>
          <p:cNvPicPr>
            <a:picLocks noChangeAspect="1"/>
          </p:cNvPicPr>
          <p:nvPr/>
        </p:nvPicPr>
        <p:blipFill>
          <a:blip r:embed="rId3"/>
          <a:stretch>
            <a:fillRect/>
          </a:stretch>
        </p:blipFill>
        <p:spPr>
          <a:xfrm>
            <a:off x="6758223" y="3143718"/>
            <a:ext cx="2174792" cy="272986"/>
          </a:xfrm>
          <a:prstGeom prst="rect">
            <a:avLst/>
          </a:prstGeom>
        </p:spPr>
      </p:pic>
      <p:sp>
        <p:nvSpPr>
          <p:cNvPr id="10" name="TextBox 9"/>
          <p:cNvSpPr txBox="1"/>
          <p:nvPr/>
        </p:nvSpPr>
        <p:spPr>
          <a:xfrm>
            <a:off x="5147868" y="3766709"/>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Sub-network Extraction</a:t>
            </a:r>
            <a:endParaRPr lang="en-US" sz="1600" b="1" dirty="0">
              <a:latin typeface="+mj-lt"/>
              <a:cs typeface="Noteworthy Light"/>
            </a:endParaRPr>
          </a:p>
        </p:txBody>
      </p:sp>
      <p:cxnSp>
        <p:nvCxnSpPr>
          <p:cNvPr id="11" name="Straight Arrow Connector 10"/>
          <p:cNvCxnSpPr>
            <a:stCxn id="14" idx="2"/>
            <a:endCxn id="10" idx="0"/>
          </p:cNvCxnSpPr>
          <p:nvPr/>
        </p:nvCxnSpPr>
        <p:spPr>
          <a:xfrm flipH="1">
            <a:off x="5924787" y="3510317"/>
            <a:ext cx="1429" cy="256392"/>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47868" y="4587159"/>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Functional Annotation</a:t>
            </a:r>
            <a:endParaRPr lang="en-US" sz="1600" b="1" dirty="0">
              <a:latin typeface="+mj-lt"/>
              <a:cs typeface="Noteworthy Light"/>
            </a:endParaRPr>
          </a:p>
        </p:txBody>
      </p:sp>
      <p:cxnSp>
        <p:nvCxnSpPr>
          <p:cNvPr id="13" name="Straight Arrow Connector 12"/>
          <p:cNvCxnSpPr>
            <a:stCxn id="10" idx="2"/>
            <a:endCxn id="12" idx="0"/>
          </p:cNvCxnSpPr>
          <p:nvPr/>
        </p:nvCxnSpPr>
        <p:spPr>
          <a:xfrm>
            <a:off x="5924787" y="4338117"/>
            <a:ext cx="0" cy="249042"/>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49297" y="2925541"/>
            <a:ext cx="1553838" cy="584776"/>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Network Propagation</a:t>
            </a:r>
            <a:endParaRPr lang="en-US" sz="1600" b="1" dirty="0">
              <a:latin typeface="+mj-lt"/>
              <a:cs typeface="Noteworthy Light"/>
            </a:endParaRPr>
          </a:p>
        </p:txBody>
      </p:sp>
      <p:cxnSp>
        <p:nvCxnSpPr>
          <p:cNvPr id="15" name="Straight Arrow Connector 14"/>
          <p:cNvCxnSpPr>
            <a:stCxn id="16" idx="2"/>
            <a:endCxn id="14" idx="0"/>
          </p:cNvCxnSpPr>
          <p:nvPr/>
        </p:nvCxnSpPr>
        <p:spPr>
          <a:xfrm>
            <a:off x="5926216" y="2647714"/>
            <a:ext cx="0" cy="277827"/>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149297" y="2062937"/>
            <a:ext cx="1553838" cy="584777"/>
          </a:xfrm>
          <a:prstGeom prst="rect">
            <a:avLst/>
          </a:prstGeom>
          <a:noFill/>
          <a:ln>
            <a:solidFill>
              <a:schemeClr val="tx1"/>
            </a:solidFill>
          </a:ln>
        </p:spPr>
        <p:txBody>
          <a:bodyPr wrap="square" rtlCol="0">
            <a:spAutoFit/>
          </a:bodyPr>
          <a:lstStyle/>
          <a:p>
            <a:pPr algn="ctr"/>
            <a:r>
              <a:rPr lang="en-US" sz="1600" b="1" dirty="0" smtClean="0">
                <a:latin typeface="+mj-lt"/>
                <a:cs typeface="Noteworthy Light"/>
              </a:rPr>
              <a:t>Network Perturbation</a:t>
            </a:r>
            <a:endParaRPr lang="en-US" sz="1600" b="1" dirty="0">
              <a:latin typeface="+mj-lt"/>
              <a:cs typeface="Noteworthy Light"/>
            </a:endParaRPr>
          </a:p>
        </p:txBody>
      </p:sp>
      <p:cxnSp>
        <p:nvCxnSpPr>
          <p:cNvPr id="17" name="Straight Arrow Connector 16"/>
          <p:cNvCxnSpPr>
            <a:endCxn id="16" idx="1"/>
          </p:cNvCxnSpPr>
          <p:nvPr/>
        </p:nvCxnSpPr>
        <p:spPr>
          <a:xfrm flipV="1">
            <a:off x="4220900" y="2355326"/>
            <a:ext cx="928397" cy="14561"/>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33264" y="5732724"/>
            <a:ext cx="2545897" cy="923330"/>
          </a:xfrm>
          <a:prstGeom prst="rect">
            <a:avLst/>
          </a:prstGeom>
          <a:noFill/>
        </p:spPr>
        <p:txBody>
          <a:bodyPr wrap="square" rtlCol="0">
            <a:spAutoFit/>
          </a:bodyPr>
          <a:lstStyle/>
          <a:p>
            <a:pPr algn="ctr"/>
            <a:r>
              <a:rPr lang="en-US" b="1" dirty="0" smtClean="0"/>
              <a:t>Identify functions</a:t>
            </a:r>
            <a:br>
              <a:rPr lang="en-US" b="1" dirty="0" smtClean="0"/>
            </a:br>
            <a:r>
              <a:rPr lang="en-US" b="1" dirty="0" smtClean="0"/>
              <a:t>that are specific to </a:t>
            </a:r>
            <a:br>
              <a:rPr lang="en-US" b="1" dirty="0" smtClean="0"/>
            </a:br>
            <a:r>
              <a:rPr lang="en-US" b="1" dirty="0" smtClean="0"/>
              <a:t>a particular mutation</a:t>
            </a:r>
          </a:p>
        </p:txBody>
      </p:sp>
      <p:sp>
        <p:nvSpPr>
          <p:cNvPr id="22" name="Oval 21"/>
          <p:cNvSpPr/>
          <p:nvPr/>
        </p:nvSpPr>
        <p:spPr>
          <a:xfrm>
            <a:off x="5667518" y="5549630"/>
            <a:ext cx="1106424" cy="1106424"/>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5938720" y="5171935"/>
            <a:ext cx="0" cy="249042"/>
          </a:xfrm>
          <a:prstGeom prst="straightConnector1">
            <a:avLst/>
          </a:prstGeom>
          <a:ln w="254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5113547" y="5575546"/>
            <a:ext cx="1106424" cy="110642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499533" y="5390880"/>
            <a:ext cx="766368" cy="369332"/>
          </a:xfrm>
          <a:prstGeom prst="rect">
            <a:avLst/>
          </a:prstGeom>
          <a:noFill/>
        </p:spPr>
        <p:txBody>
          <a:bodyPr wrap="none" rtlCol="0">
            <a:spAutoFit/>
          </a:bodyPr>
          <a:lstStyle/>
          <a:p>
            <a:r>
              <a:rPr lang="en-US" dirty="0" err="1" smtClean="0"/>
              <a:t>Mut</a:t>
            </a:r>
            <a:r>
              <a:rPr lang="en-US" dirty="0" smtClean="0"/>
              <a:t> A</a:t>
            </a:r>
            <a:endParaRPr lang="en-US" dirty="0"/>
          </a:p>
        </p:txBody>
      </p:sp>
      <p:sp>
        <p:nvSpPr>
          <p:cNvPr id="26" name="TextBox 25"/>
          <p:cNvSpPr txBox="1"/>
          <p:nvPr/>
        </p:nvSpPr>
        <p:spPr>
          <a:xfrm>
            <a:off x="6572929" y="5395431"/>
            <a:ext cx="761747" cy="369332"/>
          </a:xfrm>
          <a:prstGeom prst="rect">
            <a:avLst/>
          </a:prstGeom>
          <a:noFill/>
        </p:spPr>
        <p:txBody>
          <a:bodyPr wrap="none" rtlCol="0">
            <a:spAutoFit/>
          </a:bodyPr>
          <a:lstStyle/>
          <a:p>
            <a:r>
              <a:rPr lang="en-US" dirty="0" err="1" smtClean="0"/>
              <a:t>Mut</a:t>
            </a:r>
            <a:r>
              <a:rPr lang="en-US" dirty="0" smtClean="0"/>
              <a:t> B</a:t>
            </a:r>
            <a:endParaRPr lang="en-US" dirty="0"/>
          </a:p>
        </p:txBody>
      </p:sp>
      <p:sp>
        <p:nvSpPr>
          <p:cNvPr id="27" name="TextBox 26"/>
          <p:cNvSpPr txBox="1"/>
          <p:nvPr/>
        </p:nvSpPr>
        <p:spPr>
          <a:xfrm>
            <a:off x="6773942" y="4273327"/>
            <a:ext cx="2010586" cy="369332"/>
          </a:xfrm>
          <a:prstGeom prst="rect">
            <a:avLst/>
          </a:prstGeom>
          <a:noFill/>
        </p:spPr>
        <p:txBody>
          <a:bodyPr wrap="none" rtlCol="0">
            <a:spAutoFit/>
          </a:bodyPr>
          <a:lstStyle/>
          <a:p>
            <a:r>
              <a:rPr lang="en-US" dirty="0" smtClean="0"/>
              <a:t>Guilt by association</a:t>
            </a:r>
            <a:endParaRPr lang="en-US" dirty="0"/>
          </a:p>
        </p:txBody>
      </p:sp>
      <p:sp>
        <p:nvSpPr>
          <p:cNvPr id="28" name="Slide Number Placeholder 27"/>
          <p:cNvSpPr>
            <a:spLocks noGrp="1"/>
          </p:cNvSpPr>
          <p:nvPr>
            <p:ph type="sldNum" sz="quarter" idx="12"/>
          </p:nvPr>
        </p:nvSpPr>
        <p:spPr/>
        <p:txBody>
          <a:bodyPr/>
          <a:lstStyle/>
          <a:p>
            <a:fld id="{85DEBCA5-5CBB-E741-B36F-135A69EE25F9}" type="slidenum">
              <a:rPr lang="en-US" smtClean="0"/>
              <a:t>17</a:t>
            </a:fld>
            <a:endParaRPr lang="en-US"/>
          </a:p>
        </p:txBody>
      </p:sp>
      <p:sp>
        <p:nvSpPr>
          <p:cNvPr id="29" name="TextBox 28"/>
          <p:cNvSpPr txBox="1"/>
          <p:nvPr/>
        </p:nvSpPr>
        <p:spPr>
          <a:xfrm>
            <a:off x="7040195" y="3416704"/>
            <a:ext cx="1487682" cy="461665"/>
          </a:xfrm>
          <a:prstGeom prst="rect">
            <a:avLst/>
          </a:prstGeom>
          <a:noFill/>
        </p:spPr>
        <p:txBody>
          <a:bodyPr wrap="none" rtlCol="0">
            <a:spAutoFit/>
          </a:bodyPr>
          <a:lstStyle/>
          <a:p>
            <a:r>
              <a:rPr lang="en-US" sz="1200" dirty="0" smtClean="0">
                <a:latin typeface="+mj-lt"/>
                <a:cs typeface="Noteworthy Light"/>
              </a:rPr>
              <a:t>(</a:t>
            </a:r>
            <a:r>
              <a:rPr lang="en-US" sz="1200" dirty="0" err="1" smtClean="0">
                <a:latin typeface="+mj-lt"/>
                <a:cs typeface="Noteworthy Light"/>
              </a:rPr>
              <a:t>Vanunu</a:t>
            </a:r>
            <a:r>
              <a:rPr lang="en-US" sz="1200" dirty="0" smtClean="0">
                <a:latin typeface="+mj-lt"/>
                <a:cs typeface="Noteworthy Light"/>
              </a:rPr>
              <a:t> et al., 2010;</a:t>
            </a:r>
            <a:br>
              <a:rPr lang="en-US" sz="1200" dirty="0" smtClean="0">
                <a:latin typeface="+mj-lt"/>
                <a:cs typeface="Noteworthy Light"/>
              </a:rPr>
            </a:br>
            <a:r>
              <a:rPr lang="en-US" sz="1200" dirty="0" err="1" smtClean="0">
                <a:latin typeface="+mj-lt"/>
                <a:cs typeface="Noteworthy Light"/>
              </a:rPr>
              <a:t>Hofree</a:t>
            </a:r>
            <a:r>
              <a:rPr lang="en-US" sz="1200" dirty="0" smtClean="0">
                <a:latin typeface="+mj-lt"/>
                <a:cs typeface="Noteworthy Light"/>
              </a:rPr>
              <a:t> et al.,2013)</a:t>
            </a:r>
            <a:endParaRPr lang="en-US" sz="1200" dirty="0">
              <a:latin typeface="+mj-lt"/>
              <a:cs typeface="Noteworthy Light"/>
            </a:endParaRPr>
          </a:p>
        </p:txBody>
      </p:sp>
      <p:sp>
        <p:nvSpPr>
          <p:cNvPr id="30" name="TextBox 29"/>
          <p:cNvSpPr txBox="1"/>
          <p:nvPr/>
        </p:nvSpPr>
        <p:spPr>
          <a:xfrm>
            <a:off x="6699056" y="6567739"/>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spTree>
    <p:extLst>
      <p:ext uri="{BB962C8B-B14F-4D97-AF65-F5344CB8AC3E}">
        <p14:creationId xmlns:p14="http://schemas.microsoft.com/office/powerpoint/2010/main" val="41970059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583351" y="2603109"/>
            <a:ext cx="3428910" cy="1569660"/>
          </a:xfrm>
          <a:prstGeom prst="rect">
            <a:avLst/>
          </a:prstGeom>
          <a:solidFill>
            <a:schemeClr val="bg1"/>
          </a:solidFill>
          <a:ln w="25400">
            <a:solidFill>
              <a:schemeClr val="tx1"/>
            </a:solidFill>
          </a:ln>
          <a:effectLst>
            <a:outerShdw blurRad="50800" dist="38100" dir="2700000" algn="tl" rotWithShape="0">
              <a:srgbClr val="000000">
                <a:alpha val="43000"/>
              </a:srgbClr>
            </a:outerShdw>
          </a:effectLst>
        </p:spPr>
        <p:txBody>
          <a:bodyPr wrap="square" rtlCol="0">
            <a:spAutoFit/>
          </a:bodyPr>
          <a:lstStyle/>
          <a:p>
            <a:r>
              <a:rPr lang="en-US" sz="2400" b="1" dirty="0">
                <a:solidFill>
                  <a:srgbClr val="000000"/>
                </a:solidFill>
                <a:latin typeface="+mj-lt"/>
                <a:cs typeface="Britannic Bold"/>
              </a:rPr>
              <a:t>Functional annotations of the </a:t>
            </a:r>
            <a:r>
              <a:rPr lang="en-US" sz="2400" b="1" dirty="0" smtClean="0">
                <a:solidFill>
                  <a:srgbClr val="000000"/>
                </a:solidFill>
                <a:latin typeface="+mj-lt"/>
                <a:cs typeface="Britannic Bold"/>
              </a:rPr>
              <a:t>residue mutations of 5 </a:t>
            </a:r>
            <a:r>
              <a:rPr lang="en-US" sz="2400" b="1" dirty="0">
                <a:solidFill>
                  <a:srgbClr val="000000"/>
                </a:solidFill>
                <a:latin typeface="+mj-lt"/>
                <a:cs typeface="Britannic Bold"/>
              </a:rPr>
              <a:t>proteins were validated via </a:t>
            </a:r>
            <a:r>
              <a:rPr lang="en-US" sz="2400" b="1" dirty="0" smtClean="0">
                <a:solidFill>
                  <a:srgbClr val="000000"/>
                </a:solidFill>
                <a:latin typeface="+mj-lt"/>
                <a:cs typeface="Britannic Bold"/>
              </a:rPr>
              <a:t>literature</a:t>
            </a:r>
            <a:endParaRPr lang="en-US" sz="2400" b="1" dirty="0">
              <a:latin typeface="+mj-lt"/>
              <a:cs typeface="Britannic Bold"/>
            </a:endParaRPr>
          </a:p>
        </p:txBody>
      </p:sp>
      <p:graphicFrame>
        <p:nvGraphicFramePr>
          <p:cNvPr id="2" name="Table 1"/>
          <p:cNvGraphicFramePr>
            <a:graphicFrameLocks noGrp="1"/>
          </p:cNvGraphicFramePr>
          <p:nvPr>
            <p:extLst>
              <p:ext uri="{D42A27DB-BD31-4B8C-83A1-F6EECF244321}">
                <p14:modId xmlns:p14="http://schemas.microsoft.com/office/powerpoint/2010/main" val="2644506018"/>
              </p:ext>
            </p:extLst>
          </p:nvPr>
        </p:nvGraphicFramePr>
        <p:xfrm>
          <a:off x="374996" y="981514"/>
          <a:ext cx="4940300" cy="5412739"/>
        </p:xfrm>
        <a:graphic>
          <a:graphicData uri="http://schemas.openxmlformats.org/drawingml/2006/table">
            <a:tbl>
              <a:tblPr/>
              <a:tblGrid>
                <a:gridCol w="825500"/>
                <a:gridCol w="1651000"/>
                <a:gridCol w="825500"/>
                <a:gridCol w="1638300"/>
              </a:tblGrid>
              <a:tr h="190500">
                <a:tc>
                  <a:txBody>
                    <a:bodyPr/>
                    <a:lstStyle/>
                    <a:p>
                      <a:pPr algn="ctr" fontAlgn="ctr"/>
                      <a:r>
                        <a:rPr lang="en-US" sz="1400" b="1" i="0" u="none" strike="noStrike" dirty="0">
                          <a:solidFill>
                            <a:srgbClr val="000000"/>
                          </a:solidFill>
                          <a:effectLst/>
                          <a:latin typeface="Calibri"/>
                        </a:rPr>
                        <a:t>Genes</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 of Distinct Mutations</a:t>
                      </a:r>
                    </a:p>
                  </a:txBody>
                  <a:tcPr marL="12700" marR="12700" marT="12700"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Genes</a:t>
                      </a:r>
                    </a:p>
                  </a:txBody>
                  <a:tcPr marL="12700" marR="12700" marT="12700" marB="0" anchor="ctr">
                    <a:lnL w="190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 of Distinct Mutations</a:t>
                      </a:r>
                    </a:p>
                  </a:txBody>
                  <a:tcPr marL="12700" marR="12700" marT="1270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US" sz="1400" b="0" i="0" u="none" strike="noStrike">
                          <a:solidFill>
                            <a:srgbClr val="000000"/>
                          </a:solidFill>
                          <a:effectLst/>
                          <a:latin typeface="Calibri"/>
                        </a:rPr>
                        <a:t>CTNNB1</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11</a:t>
                      </a:r>
                    </a:p>
                  </a:txBody>
                  <a:tcPr marL="12700" marR="12700" marT="12700" marB="0" anchor="ctr">
                    <a:lnL>
                      <a:noFill/>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SMAD4</a:t>
                      </a:r>
                    </a:p>
                  </a:txBody>
                  <a:tcPr marL="12700" marR="12700" marT="12700" marB="0" anchor="ctr">
                    <a:lnL w="190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w="6350" cap="flat" cmpd="sng" algn="ctr">
                      <a:solidFill>
                        <a:srgbClr val="000000"/>
                      </a:solidFill>
                      <a:prstDash val="solid"/>
                      <a:round/>
                      <a:headEnd type="none" w="med" len="med"/>
                      <a:tailEnd type="none" w="med" len="med"/>
                    </a:lnT>
                    <a:lnB>
                      <a:noFill/>
                    </a:lnB>
                  </a:tcPr>
                </a:tc>
              </a:tr>
              <a:tr h="190500">
                <a:tc>
                  <a:txBody>
                    <a:bodyPr/>
                    <a:lstStyle/>
                    <a:p>
                      <a:pPr algn="ctr" fontAlgn="ctr"/>
                      <a:r>
                        <a:rPr lang="en-US" sz="1400" b="0" i="0" u="none" strike="noStrike">
                          <a:solidFill>
                            <a:srgbClr val="000000"/>
                          </a:solidFill>
                          <a:effectLst/>
                          <a:latin typeface="Calibri"/>
                        </a:rPr>
                        <a:t>APC</a:t>
                      </a:r>
                    </a:p>
                  </a:txBody>
                  <a:tcPr marL="12700" marR="12700" marT="12700" marB="0" anchor="ctr">
                    <a:lnL>
                      <a:noFill/>
                    </a:lnL>
                    <a:lnR>
                      <a:noFill/>
                    </a:lnR>
                    <a:lnT>
                      <a:noFill/>
                    </a:lnT>
                    <a:lnB>
                      <a:noFill/>
                    </a:lnB>
                  </a:tcPr>
                </a:tc>
                <a:tc>
                  <a:txBody>
                    <a:bodyPr/>
                    <a:lstStyle/>
                    <a:p>
                      <a:pPr algn="ctr" fontAlgn="ctr"/>
                      <a:r>
                        <a:rPr lang="en-US" sz="1400" b="0" i="0" u="none" strike="noStrike" dirty="0">
                          <a:solidFill>
                            <a:srgbClr val="000000"/>
                          </a:solidFill>
                          <a:effectLst/>
                          <a:latin typeface="Calibri"/>
                        </a:rPr>
                        <a:t>7</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CASP8</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dirty="0">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PPP2R1A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ABL1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EGFR</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FLT3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TP53</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6</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dirty="0">
                          <a:solidFill>
                            <a:srgbClr val="000000"/>
                          </a:solidFill>
                          <a:effectLst/>
                          <a:latin typeface="Calibri"/>
                        </a:rPr>
                        <a:t>PIK3CA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VHL</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CSF1R</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DAXX</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KDM6A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FGFR2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5</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CDH1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B2M</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4</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FBXW7</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RB1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4</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CDKN2A</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MSH2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MSH6</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MEN1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BCOR</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SMAD2</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ATRX</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DNMT3A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FGFR3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AXIN1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MLL3</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PIK3R1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ERBB2</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HRAS</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PTPN11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BRCA1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KIT</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H3F3A</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MET</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SPOP</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RUNX1</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NOTCH1</a:t>
                      </a:r>
                    </a:p>
                  </a:txBody>
                  <a:tcPr marL="12700" marR="12700" marT="12700" marB="0" anchor="ctr">
                    <a:lnL>
                      <a:noFill/>
                    </a:lnL>
                    <a:lnR>
                      <a:noFill/>
                    </a:lnR>
                    <a:lnT>
                      <a:noFill/>
                    </a:lnT>
                    <a:lnB>
                      <a:noFill/>
                    </a:lnB>
                  </a:tcPr>
                </a:tc>
                <a:tc>
                  <a:txBody>
                    <a:bodyPr/>
                    <a:lstStyle/>
                    <a:p>
                      <a:pPr algn="ctr" fontAlgn="ctr"/>
                      <a:r>
                        <a:rPr lang="en-US" sz="1400" b="0" i="0" u="none" strike="noStrike">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0" i="0" u="none" strike="noStrike">
                          <a:solidFill>
                            <a:srgbClr val="000000"/>
                          </a:solidFill>
                          <a:effectLst/>
                          <a:latin typeface="Calibri"/>
                        </a:rPr>
                        <a:t>CREBBP</a:t>
                      </a:r>
                    </a:p>
                  </a:txBody>
                  <a:tcPr marL="12700" marR="12700" marT="12700" marB="0" anchor="ctr">
                    <a:lnL w="19050" cap="flat" cmpd="sng" algn="ctr">
                      <a:solidFill>
                        <a:srgbClr val="000000"/>
                      </a:solidFill>
                      <a:prstDash val="solid"/>
                      <a:round/>
                      <a:headEnd type="none" w="med" len="med"/>
                      <a:tailEnd type="none" w="med" len="med"/>
                    </a:lnL>
                    <a:lnR>
                      <a:noFill/>
                    </a:lnR>
                    <a:lnT>
                      <a:noFill/>
                    </a:lnT>
                    <a:lnB>
                      <a:noFill/>
                    </a:lnB>
                  </a:tcPr>
                </a:tc>
                <a:tc>
                  <a:txBody>
                    <a:bodyPr/>
                    <a:lstStyle/>
                    <a:p>
                      <a:pPr algn="ctr" fontAlgn="ctr"/>
                      <a:r>
                        <a:rPr lang="en-US" sz="1400" b="0" i="0" u="none" strike="noStrike">
                          <a:solidFill>
                            <a:srgbClr val="000000"/>
                          </a:solidFill>
                          <a:effectLst/>
                          <a:latin typeface="Calibri"/>
                        </a:rPr>
                        <a:t>2</a:t>
                      </a:r>
                    </a:p>
                  </a:txBody>
                  <a:tcPr marL="12700" marR="12700" marT="12700" marB="0" anchor="ctr">
                    <a:lnL>
                      <a:noFill/>
                    </a:lnL>
                    <a:lnR>
                      <a:noFill/>
                    </a:lnR>
                    <a:lnT>
                      <a:noFill/>
                    </a:lnT>
                    <a:lnB>
                      <a:noFill/>
                    </a:lnB>
                  </a:tcPr>
                </a:tc>
              </a:tr>
              <a:tr h="190500">
                <a:tc>
                  <a:txBody>
                    <a:bodyPr/>
                    <a:lstStyle/>
                    <a:p>
                      <a:pPr algn="ctr" fontAlgn="ctr"/>
                      <a:r>
                        <a:rPr lang="en-US" sz="1400" b="0" i="0" u="none" strike="noStrike">
                          <a:solidFill>
                            <a:srgbClr val="000000"/>
                          </a:solidFill>
                          <a:effectLst/>
                          <a:latin typeface="Calibri"/>
                        </a:rPr>
                        <a:t>CBL</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3</a:t>
                      </a:r>
                    </a:p>
                  </a:txBody>
                  <a:tcPr marL="12700" marR="12700" marT="12700" marB="0" anchor="ctr">
                    <a:lnL>
                      <a:noFill/>
                    </a:lnL>
                    <a:lnR w="190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effectLst/>
                          <a:latin typeface="Calibri"/>
                        </a:rPr>
                        <a:t> </a:t>
                      </a:r>
                    </a:p>
                  </a:txBody>
                  <a:tcPr marL="12700" marR="12700" marT="12700" marB="0" anchor="ctr">
                    <a:lnL w="190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Calibri"/>
                        </a:rPr>
                        <a:t> </a:t>
                      </a:r>
                    </a:p>
                  </a:txBody>
                  <a:tcPr marL="12700" marR="12700" marT="12700" marB="0" anchor="ctr">
                    <a:lnL>
                      <a:noFill/>
                    </a:lnL>
                    <a:lnR>
                      <a:noFill/>
                    </a:lnR>
                    <a:lnT>
                      <a:noFill/>
                    </a:lnT>
                    <a:lnB w="6350" cap="flat" cmpd="sng" algn="ctr">
                      <a:solidFill>
                        <a:srgbClr val="000000"/>
                      </a:solidFill>
                      <a:prstDash val="solid"/>
                      <a:round/>
                      <a:headEnd type="none" w="med" len="med"/>
                      <a:tailEnd type="none" w="med" len="med"/>
                    </a:lnB>
                  </a:tcPr>
                </a:tc>
              </a:tr>
            </a:tbl>
          </a:graphicData>
        </a:graphic>
      </p:graphicFrame>
      <p:grpSp>
        <p:nvGrpSpPr>
          <p:cNvPr id="4" name="Group 3"/>
          <p:cNvGrpSpPr/>
          <p:nvPr/>
        </p:nvGrpSpPr>
        <p:grpSpPr>
          <a:xfrm>
            <a:off x="359299" y="1646995"/>
            <a:ext cx="4940300" cy="4747258"/>
            <a:chOff x="437763" y="1805201"/>
            <a:chExt cx="4940300" cy="4747258"/>
          </a:xfrm>
        </p:grpSpPr>
        <p:sp>
          <p:nvSpPr>
            <p:cNvPr id="3" name="Rounded Rectangle 2"/>
            <p:cNvSpPr/>
            <p:nvPr/>
          </p:nvSpPr>
          <p:spPr>
            <a:xfrm>
              <a:off x="437763" y="1805201"/>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ounded Rectangle 8"/>
            <p:cNvSpPr/>
            <p:nvPr/>
          </p:nvSpPr>
          <p:spPr>
            <a:xfrm>
              <a:off x="3045941" y="4303753"/>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ounded Rectangle 9"/>
            <p:cNvSpPr/>
            <p:nvPr/>
          </p:nvSpPr>
          <p:spPr>
            <a:xfrm>
              <a:off x="437763" y="5421290"/>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437763" y="6349809"/>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437763" y="5218640"/>
              <a:ext cx="2332122" cy="202650"/>
            </a:xfrm>
            <a:prstGeom prst="roundRect">
              <a:avLst/>
            </a:prstGeom>
            <a:noFill/>
            <a:ln w="25400">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itle 1"/>
          <p:cNvSpPr>
            <a:spLocks noGrp="1"/>
          </p:cNvSpPr>
          <p:nvPr>
            <p:ph type="title"/>
          </p:nvPr>
        </p:nvSpPr>
        <p:spPr>
          <a:xfrm>
            <a:off x="505023" y="156552"/>
            <a:ext cx="8290721" cy="680185"/>
          </a:xfrm>
        </p:spPr>
        <p:txBody>
          <a:bodyPr>
            <a:normAutofit fontScale="90000"/>
          </a:bodyPr>
          <a:lstStyle/>
          <a:p>
            <a:pPr algn="l"/>
            <a:r>
              <a:rPr lang="en-US" sz="4000" dirty="0" smtClean="0">
                <a:solidFill>
                  <a:schemeClr val="tx1"/>
                </a:solidFill>
                <a:cs typeface="Britannic Bold"/>
              </a:rPr>
              <a:t>43 </a:t>
            </a:r>
            <a:r>
              <a:rPr lang="en-US" sz="4000" dirty="0">
                <a:cs typeface="Britannic Bold"/>
              </a:rPr>
              <a:t>d</a:t>
            </a:r>
            <a:r>
              <a:rPr lang="en-US" sz="4000" dirty="0" smtClean="0">
                <a:solidFill>
                  <a:schemeClr val="tx1"/>
                </a:solidFill>
                <a:cs typeface="Britannic Bold"/>
              </a:rPr>
              <a:t>rivers with </a:t>
            </a:r>
            <a:r>
              <a:rPr lang="en-US" sz="4000" dirty="0" smtClean="0">
                <a:cs typeface="Britannic Bold"/>
              </a:rPr>
              <a:t>m</a:t>
            </a:r>
            <a:r>
              <a:rPr lang="en-US" sz="4000" dirty="0" smtClean="0">
                <a:solidFill>
                  <a:schemeClr val="tx1"/>
                </a:solidFill>
                <a:cs typeface="Britannic Bold"/>
              </a:rPr>
              <a:t>utations at distinct sites</a:t>
            </a:r>
            <a:endParaRPr lang="en-US" sz="4000" dirty="0">
              <a:solidFill>
                <a:schemeClr val="tx1"/>
              </a:solidFill>
              <a:cs typeface="Britannic Bold"/>
            </a:endParaRPr>
          </a:p>
        </p:txBody>
      </p:sp>
      <p:sp>
        <p:nvSpPr>
          <p:cNvPr id="16" name="TextBox 15"/>
          <p:cNvSpPr txBox="1"/>
          <p:nvPr/>
        </p:nvSpPr>
        <p:spPr>
          <a:xfrm>
            <a:off x="6445050" y="6395335"/>
            <a:ext cx="1987744" cy="307777"/>
          </a:xfrm>
          <a:prstGeom prst="rect">
            <a:avLst/>
          </a:prstGeom>
          <a:noFill/>
        </p:spPr>
        <p:txBody>
          <a:bodyPr wrap="none" rtlCol="0">
            <a:spAutoFit/>
          </a:bodyPr>
          <a:lstStyle/>
          <a:p>
            <a:r>
              <a:rPr lang="en-US" sz="1400" dirty="0" smtClean="0">
                <a:latin typeface="+mj-lt"/>
              </a:rPr>
              <a:t>Engin </a:t>
            </a:r>
            <a:r>
              <a:rPr lang="en-US" sz="1400" i="1" dirty="0" smtClean="0">
                <a:latin typeface="+mj-lt"/>
              </a:rPr>
              <a:t>et al.</a:t>
            </a:r>
            <a:r>
              <a:rPr lang="en-US" sz="1400" dirty="0" smtClean="0">
                <a:latin typeface="+mj-lt"/>
              </a:rPr>
              <a:t>, PSB 2015</a:t>
            </a:r>
            <a:endParaRPr lang="en-US" sz="1400" dirty="0">
              <a:latin typeface="+mj-lt"/>
            </a:endParaRPr>
          </a:p>
        </p:txBody>
      </p:sp>
      <p:sp>
        <p:nvSpPr>
          <p:cNvPr id="5" name="Slide Number Placeholder 4"/>
          <p:cNvSpPr>
            <a:spLocks noGrp="1"/>
          </p:cNvSpPr>
          <p:nvPr>
            <p:ph type="sldNum" sz="quarter" idx="12"/>
          </p:nvPr>
        </p:nvSpPr>
        <p:spPr/>
        <p:txBody>
          <a:bodyPr/>
          <a:lstStyle/>
          <a:p>
            <a:fld id="{484AE912-BAA5-0949-A796-FB50A1B2B04D}" type="slidenum">
              <a:rPr lang="en-US" smtClean="0"/>
              <a:t>18</a:t>
            </a:fld>
            <a:endParaRPr lang="en-US"/>
          </a:p>
        </p:txBody>
      </p:sp>
    </p:spTree>
    <p:extLst>
      <p:ext uri="{BB962C8B-B14F-4D97-AF65-F5344CB8AC3E}">
        <p14:creationId xmlns:p14="http://schemas.microsoft.com/office/powerpoint/2010/main" val="1364171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Applications</a:t>
            </a:r>
            <a:endParaRPr lang="en-US" dirty="0"/>
          </a:p>
        </p:txBody>
      </p:sp>
      <p:sp>
        <p:nvSpPr>
          <p:cNvPr id="5" name="Content Placeholder 4"/>
          <p:cNvSpPr>
            <a:spLocks noGrp="1"/>
          </p:cNvSpPr>
          <p:nvPr>
            <p:ph idx="1"/>
          </p:nvPr>
        </p:nvSpPr>
        <p:spPr/>
        <p:txBody>
          <a:bodyPr/>
          <a:lstStyle/>
          <a:p>
            <a:r>
              <a:rPr lang="en-US" dirty="0" smtClean="0"/>
              <a:t>Network perturbation modeling</a:t>
            </a:r>
          </a:p>
          <a:p>
            <a:endParaRPr lang="en-US" dirty="0" smtClean="0"/>
          </a:p>
          <a:p>
            <a:r>
              <a:rPr lang="en-US" dirty="0" smtClean="0"/>
              <a:t>Network-based stratification</a:t>
            </a:r>
          </a:p>
          <a:p>
            <a:endParaRPr lang="en-US" dirty="0" smtClean="0"/>
          </a:p>
          <a:p>
            <a:r>
              <a:rPr lang="en-US" dirty="0" smtClean="0"/>
              <a:t>Gene expression analysis</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8422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1: Network Perturbations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76118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38867" y="5455334"/>
            <a:ext cx="8461496" cy="646331"/>
          </a:xfrm>
          <a:prstGeom prst="rect">
            <a:avLst/>
          </a:prstGeom>
          <a:solidFill>
            <a:schemeClr val="accent6">
              <a:lumMod val="60000"/>
              <a:lumOff val="4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0638"/>
            <a:ext cx="8229600" cy="1143000"/>
          </a:xfrm>
        </p:spPr>
        <p:txBody>
          <a:bodyPr/>
          <a:lstStyle/>
          <a:p>
            <a:r>
              <a:rPr lang="en-US" dirty="0" smtClean="0"/>
              <a:t>Cancer</a:t>
            </a:r>
            <a:endParaRPr lang="en-US"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4</a:t>
            </a:fld>
            <a:endParaRPr lang="en-US"/>
          </a:p>
        </p:txBody>
      </p:sp>
      <p:pic>
        <p:nvPicPr>
          <p:cNvPr id="5" name="Picture 4"/>
          <p:cNvPicPr>
            <a:picLocks noChangeAspect="1"/>
          </p:cNvPicPr>
          <p:nvPr/>
        </p:nvPicPr>
        <p:blipFill>
          <a:blip r:embed="rId3"/>
          <a:stretch>
            <a:fillRect/>
          </a:stretch>
        </p:blipFill>
        <p:spPr>
          <a:xfrm>
            <a:off x="566566" y="2004356"/>
            <a:ext cx="3357734" cy="2635821"/>
          </a:xfrm>
          <a:prstGeom prst="rect">
            <a:avLst/>
          </a:prstGeom>
        </p:spPr>
      </p:pic>
      <p:pic>
        <p:nvPicPr>
          <p:cNvPr id="6" name="Picture 5"/>
          <p:cNvPicPr>
            <a:picLocks noChangeAspect="1"/>
          </p:cNvPicPr>
          <p:nvPr/>
        </p:nvPicPr>
        <p:blipFill>
          <a:blip r:embed="rId4"/>
          <a:stretch>
            <a:fillRect/>
          </a:stretch>
        </p:blipFill>
        <p:spPr>
          <a:xfrm>
            <a:off x="4521200" y="2004356"/>
            <a:ext cx="4471779" cy="3034422"/>
          </a:xfrm>
          <a:prstGeom prst="rect">
            <a:avLst/>
          </a:prstGeom>
        </p:spPr>
      </p:pic>
      <p:sp>
        <p:nvSpPr>
          <p:cNvPr id="7" name="TextBox 6"/>
          <p:cNvSpPr txBox="1"/>
          <p:nvPr/>
        </p:nvSpPr>
        <p:spPr>
          <a:xfrm>
            <a:off x="2885960" y="3441697"/>
            <a:ext cx="1038340" cy="369332"/>
          </a:xfrm>
          <a:prstGeom prst="rect">
            <a:avLst/>
          </a:prstGeom>
          <a:noFill/>
        </p:spPr>
        <p:txBody>
          <a:bodyPr wrap="none" rtlCol="0">
            <a:spAutoFit/>
          </a:bodyPr>
          <a:lstStyle/>
          <a:p>
            <a:r>
              <a:rPr lang="en-US" dirty="0" smtClean="0"/>
              <a:t>Cell Birth</a:t>
            </a:r>
            <a:endParaRPr lang="en-US" dirty="0"/>
          </a:p>
        </p:txBody>
      </p:sp>
      <p:sp>
        <p:nvSpPr>
          <p:cNvPr id="8" name="TextBox 7"/>
          <p:cNvSpPr txBox="1"/>
          <p:nvPr/>
        </p:nvSpPr>
        <p:spPr>
          <a:xfrm>
            <a:off x="566566" y="3441697"/>
            <a:ext cx="1146768" cy="369332"/>
          </a:xfrm>
          <a:prstGeom prst="rect">
            <a:avLst/>
          </a:prstGeom>
          <a:noFill/>
        </p:spPr>
        <p:txBody>
          <a:bodyPr wrap="none" rtlCol="0">
            <a:spAutoFit/>
          </a:bodyPr>
          <a:lstStyle/>
          <a:p>
            <a:r>
              <a:rPr lang="en-US" dirty="0" smtClean="0"/>
              <a:t>Cell Death</a:t>
            </a:r>
            <a:endParaRPr lang="en-US" dirty="0"/>
          </a:p>
        </p:txBody>
      </p:sp>
      <p:sp>
        <p:nvSpPr>
          <p:cNvPr id="9" name="TextBox 8"/>
          <p:cNvSpPr txBox="1"/>
          <p:nvPr/>
        </p:nvSpPr>
        <p:spPr>
          <a:xfrm>
            <a:off x="5125866" y="3186665"/>
            <a:ext cx="1146768" cy="369332"/>
          </a:xfrm>
          <a:prstGeom prst="rect">
            <a:avLst/>
          </a:prstGeom>
          <a:noFill/>
        </p:spPr>
        <p:txBody>
          <a:bodyPr wrap="none" rtlCol="0">
            <a:spAutoFit/>
          </a:bodyPr>
          <a:lstStyle/>
          <a:p>
            <a:r>
              <a:rPr lang="en-US" dirty="0" smtClean="0"/>
              <a:t>Cell Death</a:t>
            </a:r>
            <a:endParaRPr lang="en-US" dirty="0"/>
          </a:p>
        </p:txBody>
      </p:sp>
      <p:sp>
        <p:nvSpPr>
          <p:cNvPr id="10" name="TextBox 9"/>
          <p:cNvSpPr txBox="1"/>
          <p:nvPr/>
        </p:nvSpPr>
        <p:spPr>
          <a:xfrm>
            <a:off x="7254760" y="3861829"/>
            <a:ext cx="1038340" cy="369332"/>
          </a:xfrm>
          <a:prstGeom prst="rect">
            <a:avLst/>
          </a:prstGeom>
          <a:noFill/>
        </p:spPr>
        <p:txBody>
          <a:bodyPr wrap="none" rtlCol="0">
            <a:spAutoFit/>
          </a:bodyPr>
          <a:lstStyle/>
          <a:p>
            <a:r>
              <a:rPr lang="en-US" dirty="0" smtClean="0"/>
              <a:t>Cell Birth</a:t>
            </a:r>
            <a:endParaRPr lang="en-US" dirty="0"/>
          </a:p>
        </p:txBody>
      </p:sp>
      <p:sp>
        <p:nvSpPr>
          <p:cNvPr id="11" name="TextBox 10"/>
          <p:cNvSpPr txBox="1"/>
          <p:nvPr/>
        </p:nvSpPr>
        <p:spPr>
          <a:xfrm>
            <a:off x="1194878" y="1197125"/>
            <a:ext cx="2083023" cy="461665"/>
          </a:xfrm>
          <a:prstGeom prst="rect">
            <a:avLst/>
          </a:prstGeom>
          <a:noFill/>
        </p:spPr>
        <p:txBody>
          <a:bodyPr wrap="none" rtlCol="0">
            <a:spAutoFit/>
          </a:bodyPr>
          <a:lstStyle/>
          <a:p>
            <a:r>
              <a:rPr lang="en-US" sz="2400" u="sng" dirty="0" smtClean="0"/>
              <a:t>Normal Tissues</a:t>
            </a:r>
            <a:endParaRPr lang="en-US" sz="2400" u="sng" dirty="0"/>
          </a:p>
        </p:txBody>
      </p:sp>
      <p:sp>
        <p:nvSpPr>
          <p:cNvPr id="12" name="TextBox 11"/>
          <p:cNvSpPr txBox="1"/>
          <p:nvPr/>
        </p:nvSpPr>
        <p:spPr>
          <a:xfrm>
            <a:off x="6164731" y="1185303"/>
            <a:ext cx="1132191" cy="461665"/>
          </a:xfrm>
          <a:prstGeom prst="rect">
            <a:avLst/>
          </a:prstGeom>
          <a:noFill/>
        </p:spPr>
        <p:txBody>
          <a:bodyPr wrap="none" rtlCol="0">
            <a:spAutoFit/>
          </a:bodyPr>
          <a:lstStyle/>
          <a:p>
            <a:r>
              <a:rPr lang="en-US" sz="2400" u="sng" dirty="0" smtClean="0"/>
              <a:t>Tumors</a:t>
            </a:r>
            <a:endParaRPr lang="en-US" sz="2400" u="sng" dirty="0"/>
          </a:p>
        </p:txBody>
      </p:sp>
      <p:sp>
        <p:nvSpPr>
          <p:cNvPr id="13" name="TextBox 12"/>
          <p:cNvSpPr txBox="1"/>
          <p:nvPr/>
        </p:nvSpPr>
        <p:spPr>
          <a:xfrm>
            <a:off x="601513" y="5455334"/>
            <a:ext cx="8136212" cy="646331"/>
          </a:xfrm>
          <a:prstGeom prst="rect">
            <a:avLst/>
          </a:prstGeom>
          <a:noFill/>
        </p:spPr>
        <p:txBody>
          <a:bodyPr wrap="none" rtlCol="0">
            <a:spAutoFit/>
          </a:bodyPr>
          <a:lstStyle/>
          <a:p>
            <a:pPr algn="ctr"/>
            <a:r>
              <a:rPr lang="en-US" dirty="0" smtClean="0"/>
              <a:t>Accumulating genetic and epigenetic changes result in cancer by altering the balance </a:t>
            </a:r>
            <a:br>
              <a:rPr lang="en-US" dirty="0" smtClean="0"/>
            </a:br>
            <a:r>
              <a:rPr lang="en-US" dirty="0" smtClean="0"/>
              <a:t>between cell birth and cell death.</a:t>
            </a:r>
          </a:p>
        </p:txBody>
      </p:sp>
    </p:spTree>
    <p:extLst>
      <p:ext uri="{BB962C8B-B14F-4D97-AF65-F5344CB8AC3E}">
        <p14:creationId xmlns:p14="http://schemas.microsoft.com/office/powerpoint/2010/main" val="31812808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406916" y="1524000"/>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06916" y="2574925"/>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06400" y="5702300"/>
            <a:ext cx="8369300" cy="9398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06400" y="4676775"/>
            <a:ext cx="8369300" cy="9398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06400" y="3625850"/>
            <a:ext cx="8369300" cy="9652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73038"/>
            <a:ext cx="8229600" cy="1143000"/>
          </a:xfrm>
        </p:spPr>
        <p:txBody>
          <a:bodyPr>
            <a:normAutofit fontScale="90000"/>
          </a:bodyPr>
          <a:lstStyle/>
          <a:p>
            <a:r>
              <a:rPr lang="en-US" dirty="0" smtClean="0"/>
              <a:t>Detecting genetic </a:t>
            </a:r>
            <a:r>
              <a:rPr lang="en-US" dirty="0"/>
              <a:t>c</a:t>
            </a:r>
            <a:r>
              <a:rPr lang="en-US" dirty="0" smtClean="0"/>
              <a:t>hanges in tumors with DNA sequencing </a:t>
            </a:r>
            <a:endParaRPr lang="en-US"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5</a:t>
            </a:fld>
            <a:endParaRPr lang="en-US"/>
          </a:p>
        </p:txBody>
      </p:sp>
      <p:sp>
        <p:nvSpPr>
          <p:cNvPr id="6" name="Rounded Rectangle 5"/>
          <p:cNvSpPr/>
          <p:nvPr/>
        </p:nvSpPr>
        <p:spPr>
          <a:xfrm>
            <a:off x="1320800" y="17145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Tumor DNA</a:t>
            </a:r>
            <a:endParaRPr lang="en-US" dirty="0"/>
          </a:p>
        </p:txBody>
      </p:sp>
      <p:sp>
        <p:nvSpPr>
          <p:cNvPr id="7" name="Rounded Rectangle 6"/>
          <p:cNvSpPr/>
          <p:nvPr/>
        </p:nvSpPr>
        <p:spPr>
          <a:xfrm>
            <a:off x="5194300" y="17145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Normal DNA</a:t>
            </a:r>
            <a:endParaRPr lang="en-US" dirty="0"/>
          </a:p>
        </p:txBody>
      </p:sp>
      <p:sp>
        <p:nvSpPr>
          <p:cNvPr id="11" name="Rounded Rectangle 10"/>
          <p:cNvSpPr/>
          <p:nvPr/>
        </p:nvSpPr>
        <p:spPr>
          <a:xfrm>
            <a:off x="1327666" y="27432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Sequencing reads</a:t>
            </a:r>
            <a:endParaRPr lang="en-US" dirty="0"/>
          </a:p>
        </p:txBody>
      </p:sp>
      <p:sp>
        <p:nvSpPr>
          <p:cNvPr id="12" name="Rounded Rectangle 11"/>
          <p:cNvSpPr/>
          <p:nvPr/>
        </p:nvSpPr>
        <p:spPr>
          <a:xfrm>
            <a:off x="5194300" y="27432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Sequencing reads</a:t>
            </a:r>
            <a:endParaRPr lang="en-US" dirty="0"/>
          </a:p>
        </p:txBody>
      </p:sp>
      <p:cxnSp>
        <p:nvCxnSpPr>
          <p:cNvPr id="14" name="Straight Arrow Connector 13"/>
          <p:cNvCxnSpPr>
            <a:stCxn id="6" idx="2"/>
            <a:endCxn id="11" idx="0"/>
          </p:cNvCxnSpPr>
          <p:nvPr/>
        </p:nvCxnSpPr>
        <p:spPr>
          <a:xfrm>
            <a:off x="2628900" y="2324100"/>
            <a:ext cx="6866"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2"/>
            <a:endCxn id="12" idx="0"/>
          </p:cNvCxnSpPr>
          <p:nvPr/>
        </p:nvCxnSpPr>
        <p:spPr>
          <a:xfrm>
            <a:off x="6502400" y="2324100"/>
            <a:ext cx="0"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327666" y="37973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Alignment to reference</a:t>
            </a:r>
            <a:endParaRPr lang="en-US" dirty="0"/>
          </a:p>
        </p:txBody>
      </p:sp>
      <p:cxnSp>
        <p:nvCxnSpPr>
          <p:cNvPr id="19" name="Straight Arrow Connector 18"/>
          <p:cNvCxnSpPr>
            <a:stCxn id="22" idx="2"/>
            <a:endCxn id="23" idx="0"/>
          </p:cNvCxnSpPr>
          <p:nvPr/>
        </p:nvCxnSpPr>
        <p:spPr>
          <a:xfrm>
            <a:off x="4528066" y="5448300"/>
            <a:ext cx="0" cy="4191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5194300" y="37973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Alignment to reference</a:t>
            </a:r>
            <a:endParaRPr lang="en-US" dirty="0"/>
          </a:p>
        </p:txBody>
      </p:sp>
      <p:cxnSp>
        <p:nvCxnSpPr>
          <p:cNvPr id="21" name="Straight Arrow Connector 20"/>
          <p:cNvCxnSpPr>
            <a:stCxn id="12" idx="2"/>
            <a:endCxn id="20" idx="0"/>
          </p:cNvCxnSpPr>
          <p:nvPr/>
        </p:nvCxnSpPr>
        <p:spPr>
          <a:xfrm>
            <a:off x="6502400" y="3352800"/>
            <a:ext cx="0" cy="444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219966" y="48387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Compare</a:t>
            </a:r>
            <a:endParaRPr lang="en-US" dirty="0"/>
          </a:p>
        </p:txBody>
      </p:sp>
      <p:sp>
        <p:nvSpPr>
          <p:cNvPr id="23" name="Rounded Rectangle 22"/>
          <p:cNvSpPr/>
          <p:nvPr/>
        </p:nvSpPr>
        <p:spPr>
          <a:xfrm>
            <a:off x="3219966" y="5867400"/>
            <a:ext cx="2616200" cy="609600"/>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Somatic Mutations</a:t>
            </a:r>
            <a:endParaRPr lang="en-US" dirty="0"/>
          </a:p>
        </p:txBody>
      </p:sp>
      <p:cxnSp>
        <p:nvCxnSpPr>
          <p:cNvPr id="25" name="Straight Arrow Connector 24"/>
          <p:cNvCxnSpPr>
            <a:stCxn id="18" idx="2"/>
            <a:endCxn id="22" idx="0"/>
          </p:cNvCxnSpPr>
          <p:nvPr/>
        </p:nvCxnSpPr>
        <p:spPr>
          <a:xfrm>
            <a:off x="2635766" y="4406900"/>
            <a:ext cx="1892300" cy="431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0" idx="2"/>
            <a:endCxn id="22" idx="0"/>
          </p:cNvCxnSpPr>
          <p:nvPr/>
        </p:nvCxnSpPr>
        <p:spPr>
          <a:xfrm flipH="1">
            <a:off x="4528066" y="4406900"/>
            <a:ext cx="1974334" cy="4318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1" idx="2"/>
            <a:endCxn id="18" idx="0"/>
          </p:cNvCxnSpPr>
          <p:nvPr/>
        </p:nvCxnSpPr>
        <p:spPr>
          <a:xfrm>
            <a:off x="2635766" y="3352800"/>
            <a:ext cx="0" cy="4445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rotWithShape="1">
          <a:blip r:embed="rId3"/>
          <a:srcRect l="37838"/>
          <a:stretch/>
        </p:blipFill>
        <p:spPr>
          <a:xfrm>
            <a:off x="63500" y="2574925"/>
            <a:ext cx="799986" cy="965200"/>
          </a:xfrm>
          <a:prstGeom prst="rect">
            <a:avLst/>
          </a:prstGeom>
        </p:spPr>
      </p:pic>
      <p:pic>
        <p:nvPicPr>
          <p:cNvPr id="52" name="Picture 51"/>
          <p:cNvPicPr>
            <a:picLocks noChangeAspect="1"/>
          </p:cNvPicPr>
          <p:nvPr/>
        </p:nvPicPr>
        <p:blipFill rotWithShape="1">
          <a:blip r:embed="rId4"/>
          <a:srcRect l="51250" t="33505" r="25139" b="19500"/>
          <a:stretch/>
        </p:blipFill>
        <p:spPr>
          <a:xfrm>
            <a:off x="78395" y="3625850"/>
            <a:ext cx="785091" cy="965200"/>
          </a:xfrm>
          <a:prstGeom prst="rect">
            <a:avLst/>
          </a:prstGeom>
        </p:spPr>
      </p:pic>
      <p:pic>
        <p:nvPicPr>
          <p:cNvPr id="53" name="Picture 52"/>
          <p:cNvPicPr>
            <a:picLocks noChangeAspect="1"/>
          </p:cNvPicPr>
          <p:nvPr/>
        </p:nvPicPr>
        <p:blipFill>
          <a:blip r:embed="rId5"/>
          <a:stretch>
            <a:fillRect/>
          </a:stretch>
        </p:blipFill>
        <p:spPr>
          <a:xfrm>
            <a:off x="71640" y="1524000"/>
            <a:ext cx="639445" cy="965200"/>
          </a:xfrm>
          <a:prstGeom prst="rect">
            <a:avLst/>
          </a:prstGeom>
        </p:spPr>
      </p:pic>
      <p:sp>
        <p:nvSpPr>
          <p:cNvPr id="54" name="TextBox 53"/>
          <p:cNvSpPr txBox="1"/>
          <p:nvPr/>
        </p:nvSpPr>
        <p:spPr>
          <a:xfrm>
            <a:off x="101600" y="4673600"/>
            <a:ext cx="761886" cy="954107"/>
          </a:xfrm>
          <a:prstGeom prst="rect">
            <a:avLst/>
          </a:prstGeom>
          <a:solidFill>
            <a:schemeClr val="bg1"/>
          </a:solidFill>
          <a:ln>
            <a:solidFill>
              <a:schemeClr val="tx1"/>
            </a:solidFill>
          </a:ln>
        </p:spPr>
        <p:txBody>
          <a:bodyPr wrap="square" rtlCol="0">
            <a:spAutoFit/>
          </a:bodyPr>
          <a:lstStyle/>
          <a:p>
            <a:r>
              <a:rPr lang="en-US" sz="1400" dirty="0" err="1" smtClean="0"/>
              <a:t>MuTect</a:t>
            </a:r>
            <a:endParaRPr lang="en-US" sz="1400" dirty="0" smtClean="0"/>
          </a:p>
          <a:p>
            <a:r>
              <a:rPr lang="en-US" sz="1400" dirty="0" err="1" smtClean="0"/>
              <a:t>eBayes</a:t>
            </a:r>
            <a:endParaRPr lang="en-US" sz="1400" dirty="0" smtClean="0"/>
          </a:p>
          <a:p>
            <a:r>
              <a:rPr lang="en-US" sz="1400" dirty="0" err="1" smtClean="0"/>
              <a:t>Strelka</a:t>
            </a:r>
            <a:endParaRPr lang="en-US" sz="1400" dirty="0" smtClean="0"/>
          </a:p>
          <a:p>
            <a:r>
              <a:rPr lang="en-US" sz="1400" dirty="0" smtClean="0"/>
              <a:t>…</a:t>
            </a:r>
            <a:endParaRPr lang="en-US" sz="1400" dirty="0"/>
          </a:p>
        </p:txBody>
      </p:sp>
    </p:spTree>
    <p:extLst>
      <p:ext uri="{BB962C8B-B14F-4D97-AF65-F5344CB8AC3E}">
        <p14:creationId xmlns:p14="http://schemas.microsoft.com/office/powerpoint/2010/main" val="35528072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9" y="50800"/>
            <a:ext cx="5969001" cy="1143000"/>
          </a:xfrm>
        </p:spPr>
        <p:txBody>
          <a:bodyPr>
            <a:normAutofit/>
          </a:bodyPr>
          <a:lstStyle/>
          <a:p>
            <a:r>
              <a:rPr lang="en-US" sz="3200" dirty="0" smtClean="0"/>
              <a:t>Somatic mutations uncovered by large-scale tumor sequencing</a:t>
            </a:r>
            <a:endParaRPr lang="en-US" sz="3200" dirty="0"/>
          </a:p>
        </p:txBody>
      </p:sp>
      <p:sp>
        <p:nvSpPr>
          <p:cNvPr id="4" name="Slide Number Placeholder 3"/>
          <p:cNvSpPr>
            <a:spLocks noGrp="1"/>
          </p:cNvSpPr>
          <p:nvPr>
            <p:ph type="sldNum" sz="quarter" idx="12"/>
          </p:nvPr>
        </p:nvSpPr>
        <p:spPr/>
        <p:txBody>
          <a:bodyPr/>
          <a:lstStyle/>
          <a:p>
            <a:fld id="{462C97DA-1CCC-CC42-BF26-E4E7A0F84DE2}" type="slidenum">
              <a:rPr lang="en-US" smtClean="0"/>
              <a:pPr/>
              <a:t>6</a:t>
            </a:fld>
            <a:endParaRPr lang="en-US"/>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2698788281"/>
              </p:ext>
            </p:extLst>
          </p:nvPr>
        </p:nvGraphicFramePr>
        <p:xfrm>
          <a:off x="215901" y="1344958"/>
          <a:ext cx="8547099" cy="5328680"/>
        </p:xfrm>
        <a:graphic>
          <a:graphicData uri="http://schemas.openxmlformats.org/drawingml/2006/table">
            <a:tbl>
              <a:tblPr firstRow="1" bandRow="1">
                <a:tableStyleId>{5C22544A-7EE6-4342-B048-85BDC9FD1C3A}</a:tableStyleId>
              </a:tblPr>
              <a:tblGrid>
                <a:gridCol w="672064"/>
                <a:gridCol w="796521"/>
                <a:gridCol w="1247381"/>
                <a:gridCol w="766463"/>
                <a:gridCol w="601148"/>
                <a:gridCol w="886693"/>
                <a:gridCol w="751434"/>
                <a:gridCol w="661263"/>
                <a:gridCol w="991893"/>
                <a:gridCol w="1172239"/>
              </a:tblGrid>
              <a:tr h="223096">
                <a:tc>
                  <a:txBody>
                    <a:bodyPr/>
                    <a:lstStyle/>
                    <a:p>
                      <a:pPr algn="l" fontAlgn="b"/>
                      <a:r>
                        <a:rPr lang="en-US" sz="1400" b="0" i="0" u="none" strike="noStrike" dirty="0">
                          <a:solidFill>
                            <a:srgbClr val="000000"/>
                          </a:solidFill>
                          <a:effectLst/>
                          <a:latin typeface="Calibri"/>
                        </a:rPr>
                        <a:t>Tissue</a:t>
                      </a:r>
                    </a:p>
                  </a:txBody>
                  <a:tcPr marL="12700" marR="12700" marT="12700" marB="0" anchor="b"/>
                </a:tc>
                <a:tc>
                  <a:txBody>
                    <a:bodyPr/>
                    <a:lstStyle/>
                    <a:p>
                      <a:pPr algn="ctr" fontAlgn="b"/>
                      <a:r>
                        <a:rPr lang="en-US" sz="1400" b="0" i="0" u="none" strike="noStrike" dirty="0" smtClean="0">
                          <a:solidFill>
                            <a:srgbClr val="000000"/>
                          </a:solidFill>
                          <a:effectLst/>
                          <a:latin typeface="Calibri"/>
                        </a:rPr>
                        <a:t>Samples</a:t>
                      </a:r>
                      <a:endParaRPr lang="en-US" sz="1400" b="0" i="0" u="none" strike="noStrike" dirty="0">
                        <a:solidFill>
                          <a:srgbClr val="000000"/>
                        </a:solidFill>
                        <a:effectLst/>
                        <a:latin typeface="Calibri"/>
                      </a:endParaRPr>
                    </a:p>
                  </a:txBody>
                  <a:tcPr marL="12700" marR="12700" marT="12700" marB="0" anchor="b"/>
                </a:tc>
                <a:tc>
                  <a:txBody>
                    <a:bodyPr/>
                    <a:lstStyle/>
                    <a:p>
                      <a:pPr algn="ctr" fontAlgn="b"/>
                      <a:r>
                        <a:rPr lang="en-US" sz="1400" b="1" i="0" u="none" strike="noStrike" dirty="0">
                          <a:solidFill>
                            <a:srgbClr val="000000"/>
                          </a:solidFill>
                          <a:effectLst/>
                          <a:latin typeface="Calibri"/>
                        </a:rPr>
                        <a:t>Total Mutations</a:t>
                      </a:r>
                    </a:p>
                  </a:txBody>
                  <a:tcPr marL="12700" marR="12700" marT="12700" marB="0" anchor="b"/>
                </a:tc>
                <a:tc>
                  <a:txBody>
                    <a:bodyPr/>
                    <a:lstStyle/>
                    <a:p>
                      <a:pPr algn="ctr" fontAlgn="b"/>
                      <a:r>
                        <a:rPr lang="en-US" sz="1400" b="0" i="0" u="none" strike="noStrike" dirty="0">
                          <a:solidFill>
                            <a:srgbClr val="000000"/>
                          </a:solidFill>
                          <a:effectLst/>
                          <a:latin typeface="Calibri"/>
                        </a:rPr>
                        <a:t>Missense</a:t>
                      </a:r>
                    </a:p>
                  </a:txBody>
                  <a:tcPr marL="12700" marR="12700" marT="12700" marB="0" anchor="b"/>
                </a:tc>
                <a:tc>
                  <a:txBody>
                    <a:bodyPr/>
                    <a:lstStyle/>
                    <a:p>
                      <a:pPr algn="ctr" fontAlgn="b"/>
                      <a:r>
                        <a:rPr lang="en-US" sz="1400" b="0" i="0" u="none" strike="noStrike" dirty="0">
                          <a:solidFill>
                            <a:srgbClr val="000000"/>
                          </a:solidFill>
                          <a:effectLst/>
                          <a:latin typeface="Calibri"/>
                        </a:rPr>
                        <a:t>Silent</a:t>
                      </a:r>
                    </a:p>
                  </a:txBody>
                  <a:tcPr marL="12700" marR="12700" marT="12700" marB="0" anchor="b"/>
                </a:tc>
                <a:tc>
                  <a:txBody>
                    <a:bodyPr/>
                    <a:lstStyle/>
                    <a:p>
                      <a:pPr algn="ctr" fontAlgn="b"/>
                      <a:r>
                        <a:rPr lang="en-US" sz="1400" b="0" i="0" u="none" strike="noStrike" dirty="0">
                          <a:solidFill>
                            <a:srgbClr val="000000"/>
                          </a:solidFill>
                          <a:effectLst/>
                          <a:latin typeface="Calibri"/>
                        </a:rPr>
                        <a:t>Nonsense</a:t>
                      </a:r>
                    </a:p>
                  </a:txBody>
                  <a:tcPr marL="12700" marR="12700" marT="12700" marB="0" anchor="b"/>
                </a:tc>
                <a:tc>
                  <a:txBody>
                    <a:bodyPr/>
                    <a:lstStyle/>
                    <a:p>
                      <a:pPr algn="ctr" fontAlgn="b"/>
                      <a:r>
                        <a:rPr lang="en-US" sz="1400" b="0" i="0" u="none" strike="noStrike" dirty="0">
                          <a:solidFill>
                            <a:srgbClr val="000000"/>
                          </a:solidFill>
                          <a:effectLst/>
                          <a:latin typeface="Calibri"/>
                        </a:rPr>
                        <a:t>Nonstop</a:t>
                      </a:r>
                    </a:p>
                  </a:txBody>
                  <a:tcPr marL="12700" marR="12700" marT="12700" marB="0" anchor="b"/>
                </a:tc>
                <a:tc>
                  <a:txBody>
                    <a:bodyPr/>
                    <a:lstStyle/>
                    <a:p>
                      <a:pPr algn="ctr" fontAlgn="b"/>
                      <a:r>
                        <a:rPr lang="en-US" sz="1400" b="0" i="0" u="none" strike="noStrike" dirty="0">
                          <a:solidFill>
                            <a:srgbClr val="000000"/>
                          </a:solidFill>
                          <a:effectLst/>
                          <a:latin typeface="Calibri"/>
                        </a:rPr>
                        <a:t>Splice</a:t>
                      </a:r>
                    </a:p>
                  </a:txBody>
                  <a:tcPr marL="12700" marR="12700" marT="12700" marB="0" anchor="b"/>
                </a:tc>
                <a:tc>
                  <a:txBody>
                    <a:bodyPr/>
                    <a:lstStyle/>
                    <a:p>
                      <a:pPr algn="ctr" fontAlgn="b"/>
                      <a:r>
                        <a:rPr lang="en-US" sz="1400" b="0" i="0" u="none" strike="noStrike" dirty="0" err="1">
                          <a:solidFill>
                            <a:srgbClr val="000000"/>
                          </a:solidFill>
                          <a:effectLst/>
                          <a:latin typeface="Calibri"/>
                        </a:rPr>
                        <a:t>FrameShift</a:t>
                      </a:r>
                      <a:endParaRPr lang="en-US" sz="1400" b="0" i="0" u="none" strike="noStrike" dirty="0">
                        <a:solidFill>
                          <a:srgbClr val="000000"/>
                        </a:solidFill>
                        <a:effectLst/>
                        <a:latin typeface="Calibri"/>
                      </a:endParaRPr>
                    </a:p>
                  </a:txBody>
                  <a:tcPr marL="12700" marR="12700" marT="12700" marB="0" anchor="b"/>
                </a:tc>
                <a:tc>
                  <a:txBody>
                    <a:bodyPr/>
                    <a:lstStyle/>
                    <a:p>
                      <a:pPr algn="ctr" fontAlgn="b"/>
                      <a:r>
                        <a:rPr lang="en-US" sz="1400" b="1" i="0" u="none" strike="noStrike" dirty="0" err="1">
                          <a:solidFill>
                            <a:srgbClr val="000000"/>
                          </a:solidFill>
                          <a:effectLst/>
                          <a:latin typeface="Calibri"/>
                        </a:rPr>
                        <a:t>Muts</a:t>
                      </a:r>
                      <a:r>
                        <a:rPr lang="en-US" sz="1400" b="1" i="0" u="none" strike="noStrike" dirty="0">
                          <a:solidFill>
                            <a:srgbClr val="000000"/>
                          </a:solidFill>
                          <a:effectLst/>
                          <a:latin typeface="Calibri"/>
                        </a:rPr>
                        <a:t>/Samples</a:t>
                      </a:r>
                    </a:p>
                  </a:txBody>
                  <a:tcPr marL="12700" marR="12700" marT="12700" marB="0" anchor="b"/>
                </a:tc>
              </a:tr>
              <a:tr h="268559">
                <a:tc>
                  <a:txBody>
                    <a:bodyPr/>
                    <a:lstStyle/>
                    <a:p>
                      <a:pPr algn="l" fontAlgn="b"/>
                      <a:r>
                        <a:rPr lang="en-US" sz="1400" b="0" i="0" u="none" strike="noStrike" dirty="0">
                          <a:solidFill>
                            <a:srgbClr val="000000"/>
                          </a:solidFill>
                          <a:effectLst/>
                          <a:latin typeface="Calibri"/>
                        </a:rPr>
                        <a:t>SKCM</a:t>
                      </a:r>
                    </a:p>
                  </a:txBody>
                  <a:tcPr marL="12700" marR="12700" marT="12700" marB="0" anchor="b"/>
                </a:tc>
                <a:tc>
                  <a:txBody>
                    <a:bodyPr/>
                    <a:lstStyle/>
                    <a:p>
                      <a:pPr algn="ctr" fontAlgn="b"/>
                      <a:r>
                        <a:rPr lang="en-US" sz="1400" b="0" i="0" u="none" strike="noStrike" dirty="0">
                          <a:solidFill>
                            <a:srgbClr val="000000"/>
                          </a:solidFill>
                          <a:effectLst/>
                          <a:latin typeface="Calibri"/>
                        </a:rPr>
                        <a:t>228</a:t>
                      </a:r>
                    </a:p>
                  </a:txBody>
                  <a:tcPr marL="12700" marR="12700" marT="12700" marB="0" anchor="b"/>
                </a:tc>
                <a:tc>
                  <a:txBody>
                    <a:bodyPr/>
                    <a:lstStyle/>
                    <a:p>
                      <a:pPr algn="ctr" fontAlgn="b"/>
                      <a:r>
                        <a:rPr lang="en-US" sz="1400" b="1" i="0" u="none" strike="noStrike" dirty="0">
                          <a:solidFill>
                            <a:srgbClr val="000000"/>
                          </a:solidFill>
                          <a:effectLst/>
                          <a:latin typeface="Calibri"/>
                        </a:rPr>
                        <a:t>191967</a:t>
                      </a:r>
                    </a:p>
                  </a:txBody>
                  <a:tcPr marL="12700" marR="12700" marT="12700" marB="0" anchor="b"/>
                </a:tc>
                <a:tc>
                  <a:txBody>
                    <a:bodyPr/>
                    <a:lstStyle/>
                    <a:p>
                      <a:pPr algn="ctr" fontAlgn="b"/>
                      <a:r>
                        <a:rPr lang="en-US" sz="1400" b="0" i="0" u="none" strike="noStrike" dirty="0">
                          <a:solidFill>
                            <a:srgbClr val="000000"/>
                          </a:solidFill>
                          <a:effectLst/>
                          <a:latin typeface="Calibri"/>
                        </a:rPr>
                        <a:t>117473</a:t>
                      </a:r>
                    </a:p>
                  </a:txBody>
                  <a:tcPr marL="12700" marR="12700" marT="12700" marB="0" anchor="b"/>
                </a:tc>
                <a:tc>
                  <a:txBody>
                    <a:bodyPr/>
                    <a:lstStyle/>
                    <a:p>
                      <a:pPr algn="ctr" fontAlgn="b"/>
                      <a:r>
                        <a:rPr lang="en-US" sz="1400" b="0" i="0" u="none" strike="noStrike">
                          <a:solidFill>
                            <a:srgbClr val="000000"/>
                          </a:solidFill>
                          <a:effectLst/>
                          <a:latin typeface="Calibri"/>
                        </a:rPr>
                        <a:t>64243</a:t>
                      </a:r>
                    </a:p>
                  </a:txBody>
                  <a:tcPr marL="12700" marR="12700" marT="12700" marB="0" anchor="b"/>
                </a:tc>
                <a:tc>
                  <a:txBody>
                    <a:bodyPr/>
                    <a:lstStyle/>
                    <a:p>
                      <a:pPr algn="ctr" fontAlgn="b"/>
                      <a:r>
                        <a:rPr lang="en-US" sz="1400" b="0" i="0" u="none" strike="noStrike" dirty="0">
                          <a:solidFill>
                            <a:srgbClr val="000000"/>
                          </a:solidFill>
                          <a:effectLst/>
                          <a:latin typeface="Calibri"/>
                        </a:rPr>
                        <a:t>7172</a:t>
                      </a:r>
                    </a:p>
                  </a:txBody>
                  <a:tcPr marL="12700" marR="12700" marT="12700" marB="0" anchor="b"/>
                </a:tc>
                <a:tc>
                  <a:txBody>
                    <a:bodyPr/>
                    <a:lstStyle/>
                    <a:p>
                      <a:pPr algn="ctr" fontAlgn="b"/>
                      <a:r>
                        <a:rPr lang="en-US" sz="1400" b="0" i="0" u="none" strike="noStrike">
                          <a:solidFill>
                            <a:srgbClr val="000000"/>
                          </a:solidFill>
                          <a:effectLst/>
                          <a:latin typeface="Calibri"/>
                        </a:rPr>
                        <a:t>49</a:t>
                      </a:r>
                    </a:p>
                  </a:txBody>
                  <a:tcPr marL="12700" marR="12700" marT="12700" marB="0" anchor="b"/>
                </a:tc>
                <a:tc>
                  <a:txBody>
                    <a:bodyPr/>
                    <a:lstStyle/>
                    <a:p>
                      <a:pPr algn="ctr" fontAlgn="b"/>
                      <a:r>
                        <a:rPr lang="en-US" sz="1400" b="0" i="0" u="none" strike="noStrike">
                          <a:solidFill>
                            <a:srgbClr val="000000"/>
                          </a:solidFill>
                          <a:effectLst/>
                          <a:latin typeface="Calibri"/>
                        </a:rPr>
                        <a:t>1835</a:t>
                      </a:r>
                    </a:p>
                  </a:txBody>
                  <a:tcPr marL="12700" marR="12700" marT="12700" marB="0" anchor="b"/>
                </a:tc>
                <a:tc>
                  <a:txBody>
                    <a:bodyPr/>
                    <a:lstStyle/>
                    <a:p>
                      <a:pPr algn="ctr" fontAlgn="b"/>
                      <a:r>
                        <a:rPr lang="en-US" sz="1400" b="0" i="0" u="none" strike="noStrike">
                          <a:solidFill>
                            <a:srgbClr val="000000"/>
                          </a:solidFill>
                          <a:effectLst/>
                          <a:latin typeface="Calibri"/>
                        </a:rPr>
                        <a:t>1195</a:t>
                      </a:r>
                    </a:p>
                  </a:txBody>
                  <a:tcPr marL="12700" marR="12700" marT="12700" marB="0" anchor="b"/>
                </a:tc>
                <a:tc>
                  <a:txBody>
                    <a:bodyPr/>
                    <a:lstStyle/>
                    <a:p>
                      <a:pPr algn="ctr" fontAlgn="b"/>
                      <a:r>
                        <a:rPr lang="en-US" sz="1400" b="1" i="0" u="none" strike="noStrike" dirty="0">
                          <a:solidFill>
                            <a:srgbClr val="000000"/>
                          </a:solidFill>
                          <a:effectLst/>
                          <a:latin typeface="Calibri"/>
                        </a:rPr>
                        <a:t>842</a:t>
                      </a:r>
                    </a:p>
                  </a:txBody>
                  <a:tcPr marL="12700" marR="12700" marT="12700" marB="0" anchor="b"/>
                </a:tc>
              </a:tr>
              <a:tr h="268559">
                <a:tc>
                  <a:txBody>
                    <a:bodyPr/>
                    <a:lstStyle/>
                    <a:p>
                      <a:pPr algn="l" fontAlgn="b"/>
                      <a:r>
                        <a:rPr lang="en-US" sz="1400" b="0" i="0" u="none" strike="noStrike">
                          <a:solidFill>
                            <a:srgbClr val="000000"/>
                          </a:solidFill>
                          <a:effectLst/>
                          <a:latin typeface="Calibri"/>
                        </a:rPr>
                        <a:t>UCEC</a:t>
                      </a:r>
                    </a:p>
                  </a:txBody>
                  <a:tcPr marL="12700" marR="12700" marT="12700" marB="0" anchor="b"/>
                </a:tc>
                <a:tc>
                  <a:txBody>
                    <a:bodyPr/>
                    <a:lstStyle/>
                    <a:p>
                      <a:pPr algn="ctr" fontAlgn="b"/>
                      <a:r>
                        <a:rPr lang="en-US" sz="1400" b="0" i="0" u="none" strike="noStrike">
                          <a:solidFill>
                            <a:srgbClr val="000000"/>
                          </a:solidFill>
                          <a:effectLst/>
                          <a:latin typeface="Calibri"/>
                        </a:rPr>
                        <a:t>248</a:t>
                      </a:r>
                    </a:p>
                  </a:txBody>
                  <a:tcPr marL="12700" marR="12700" marT="12700" marB="0" anchor="b"/>
                </a:tc>
                <a:tc>
                  <a:txBody>
                    <a:bodyPr/>
                    <a:lstStyle/>
                    <a:p>
                      <a:pPr algn="ctr" fontAlgn="b"/>
                      <a:r>
                        <a:rPr lang="en-US" sz="1400" b="1" i="0" u="none" strike="noStrike">
                          <a:solidFill>
                            <a:srgbClr val="000000"/>
                          </a:solidFill>
                          <a:effectLst/>
                          <a:latin typeface="Calibri"/>
                        </a:rPr>
                        <a:t>164832</a:t>
                      </a:r>
                    </a:p>
                  </a:txBody>
                  <a:tcPr marL="12700" marR="12700" marT="12700" marB="0" anchor="b"/>
                </a:tc>
                <a:tc>
                  <a:txBody>
                    <a:bodyPr/>
                    <a:lstStyle/>
                    <a:p>
                      <a:pPr algn="ctr" fontAlgn="b"/>
                      <a:r>
                        <a:rPr lang="en-US" sz="1400" b="0" i="0" u="none" strike="noStrike">
                          <a:solidFill>
                            <a:srgbClr val="000000"/>
                          </a:solidFill>
                          <a:effectLst/>
                          <a:latin typeface="Calibri"/>
                        </a:rPr>
                        <a:t>110554</a:t>
                      </a:r>
                    </a:p>
                  </a:txBody>
                  <a:tcPr marL="12700" marR="12700" marT="12700" marB="0" anchor="b"/>
                </a:tc>
                <a:tc>
                  <a:txBody>
                    <a:bodyPr/>
                    <a:lstStyle/>
                    <a:p>
                      <a:pPr algn="ctr" fontAlgn="b"/>
                      <a:r>
                        <a:rPr lang="en-US" sz="1400" b="0" i="0" u="none" strike="noStrike">
                          <a:solidFill>
                            <a:srgbClr val="000000"/>
                          </a:solidFill>
                          <a:effectLst/>
                          <a:latin typeface="Calibri"/>
                        </a:rPr>
                        <a:t>38550</a:t>
                      </a:r>
                    </a:p>
                  </a:txBody>
                  <a:tcPr marL="12700" marR="12700" marT="12700" marB="0" anchor="b"/>
                </a:tc>
                <a:tc>
                  <a:txBody>
                    <a:bodyPr/>
                    <a:lstStyle/>
                    <a:p>
                      <a:pPr algn="ctr" fontAlgn="b"/>
                      <a:r>
                        <a:rPr lang="en-US" sz="1400" b="0" i="0" u="none" strike="noStrike">
                          <a:solidFill>
                            <a:srgbClr val="000000"/>
                          </a:solidFill>
                          <a:effectLst/>
                          <a:latin typeface="Calibri"/>
                        </a:rPr>
                        <a:t>11525</a:t>
                      </a:r>
                    </a:p>
                  </a:txBody>
                  <a:tcPr marL="12700" marR="12700" marT="12700" marB="0" anchor="b"/>
                </a:tc>
                <a:tc>
                  <a:txBody>
                    <a:bodyPr/>
                    <a:lstStyle/>
                    <a:p>
                      <a:pPr algn="ctr" fontAlgn="b"/>
                      <a:r>
                        <a:rPr lang="en-US" sz="1400" b="0" i="0" u="none" strike="noStrike">
                          <a:solidFill>
                            <a:srgbClr val="000000"/>
                          </a:solidFill>
                          <a:effectLst/>
                          <a:latin typeface="Calibri"/>
                        </a:rPr>
                        <a:t>127</a:t>
                      </a:r>
                    </a:p>
                  </a:txBody>
                  <a:tcPr marL="12700" marR="12700" marT="12700" marB="0" anchor="b"/>
                </a:tc>
                <a:tc>
                  <a:txBody>
                    <a:bodyPr/>
                    <a:lstStyle/>
                    <a:p>
                      <a:pPr algn="ctr" fontAlgn="b"/>
                      <a:r>
                        <a:rPr lang="en-US" sz="1400" b="0" i="0" u="none" strike="noStrike">
                          <a:solidFill>
                            <a:srgbClr val="000000"/>
                          </a:solidFill>
                          <a:effectLst/>
                          <a:latin typeface="Calibri"/>
                        </a:rPr>
                        <a:t>2569</a:t>
                      </a:r>
                    </a:p>
                  </a:txBody>
                  <a:tcPr marL="12700" marR="12700" marT="12700" marB="0" anchor="b"/>
                </a:tc>
                <a:tc>
                  <a:txBody>
                    <a:bodyPr/>
                    <a:lstStyle/>
                    <a:p>
                      <a:pPr algn="ctr" fontAlgn="b"/>
                      <a:r>
                        <a:rPr lang="en-US" sz="1400" b="0" i="0" u="none" strike="noStrike">
                          <a:solidFill>
                            <a:srgbClr val="000000"/>
                          </a:solidFill>
                          <a:effectLst/>
                          <a:latin typeface="Calibri"/>
                        </a:rPr>
                        <a:t>1507</a:t>
                      </a:r>
                    </a:p>
                  </a:txBody>
                  <a:tcPr marL="12700" marR="12700" marT="12700" marB="0" anchor="b"/>
                </a:tc>
                <a:tc>
                  <a:txBody>
                    <a:bodyPr/>
                    <a:lstStyle/>
                    <a:p>
                      <a:pPr algn="ctr" fontAlgn="b"/>
                      <a:r>
                        <a:rPr lang="en-US" sz="1400" b="1" i="0" u="none" strike="noStrike" dirty="0">
                          <a:solidFill>
                            <a:srgbClr val="000000"/>
                          </a:solidFill>
                          <a:effectLst/>
                          <a:latin typeface="Calibri"/>
                        </a:rPr>
                        <a:t>665</a:t>
                      </a:r>
                    </a:p>
                  </a:txBody>
                  <a:tcPr marL="12700" marR="12700" marT="12700" marB="0" anchor="b"/>
                </a:tc>
              </a:tr>
              <a:tr h="268559">
                <a:tc>
                  <a:txBody>
                    <a:bodyPr/>
                    <a:lstStyle/>
                    <a:p>
                      <a:pPr algn="l" fontAlgn="b"/>
                      <a:r>
                        <a:rPr lang="en-US" sz="1400" b="0" i="0" u="none" strike="noStrike" dirty="0">
                          <a:solidFill>
                            <a:srgbClr val="000000"/>
                          </a:solidFill>
                          <a:effectLst/>
                          <a:latin typeface="Calibri"/>
                        </a:rPr>
                        <a:t>STAD</a:t>
                      </a:r>
                    </a:p>
                  </a:txBody>
                  <a:tcPr marL="12700" marR="12700" marT="12700" marB="0" anchor="b"/>
                </a:tc>
                <a:tc>
                  <a:txBody>
                    <a:bodyPr/>
                    <a:lstStyle/>
                    <a:p>
                      <a:pPr algn="ctr" fontAlgn="b"/>
                      <a:r>
                        <a:rPr lang="en-US" sz="1400" b="0" i="0" u="none" strike="noStrike">
                          <a:solidFill>
                            <a:srgbClr val="000000"/>
                          </a:solidFill>
                          <a:effectLst/>
                          <a:latin typeface="Calibri"/>
                        </a:rPr>
                        <a:t>220</a:t>
                      </a:r>
                    </a:p>
                  </a:txBody>
                  <a:tcPr marL="12700" marR="12700" marT="12700" marB="0" anchor="b"/>
                </a:tc>
                <a:tc>
                  <a:txBody>
                    <a:bodyPr/>
                    <a:lstStyle/>
                    <a:p>
                      <a:pPr algn="ctr" fontAlgn="b"/>
                      <a:r>
                        <a:rPr lang="en-US" sz="1400" b="1" i="0" u="none" strike="noStrike" dirty="0">
                          <a:solidFill>
                            <a:srgbClr val="000000"/>
                          </a:solidFill>
                          <a:effectLst/>
                          <a:latin typeface="Calibri"/>
                        </a:rPr>
                        <a:t>107998</a:t>
                      </a:r>
                    </a:p>
                  </a:txBody>
                  <a:tcPr marL="12700" marR="12700" marT="12700" marB="0" anchor="b"/>
                </a:tc>
                <a:tc>
                  <a:txBody>
                    <a:bodyPr/>
                    <a:lstStyle/>
                    <a:p>
                      <a:pPr algn="ctr" fontAlgn="b"/>
                      <a:r>
                        <a:rPr lang="en-US" sz="1400" b="0" i="0" u="none" strike="noStrike">
                          <a:solidFill>
                            <a:srgbClr val="000000"/>
                          </a:solidFill>
                          <a:effectLst/>
                          <a:latin typeface="Calibri"/>
                        </a:rPr>
                        <a:t>70652</a:t>
                      </a:r>
                    </a:p>
                  </a:txBody>
                  <a:tcPr marL="12700" marR="12700" marT="12700" marB="0" anchor="b"/>
                </a:tc>
                <a:tc>
                  <a:txBody>
                    <a:bodyPr/>
                    <a:lstStyle/>
                    <a:p>
                      <a:pPr algn="ctr" fontAlgn="b"/>
                      <a:r>
                        <a:rPr lang="en-US" sz="1400" b="0" i="0" u="none" strike="noStrike">
                          <a:solidFill>
                            <a:srgbClr val="000000"/>
                          </a:solidFill>
                          <a:effectLst/>
                          <a:latin typeface="Calibri"/>
                        </a:rPr>
                        <a:t>29387</a:t>
                      </a:r>
                    </a:p>
                  </a:txBody>
                  <a:tcPr marL="12700" marR="12700" marT="12700" marB="0" anchor="b"/>
                </a:tc>
                <a:tc>
                  <a:txBody>
                    <a:bodyPr/>
                    <a:lstStyle/>
                    <a:p>
                      <a:pPr algn="ctr" fontAlgn="b"/>
                      <a:r>
                        <a:rPr lang="en-US" sz="1400" b="0" i="0" u="none" strike="noStrike">
                          <a:solidFill>
                            <a:srgbClr val="000000"/>
                          </a:solidFill>
                          <a:effectLst/>
                          <a:latin typeface="Calibri"/>
                        </a:rPr>
                        <a:t>3548</a:t>
                      </a:r>
                    </a:p>
                  </a:txBody>
                  <a:tcPr marL="12700" marR="12700" marT="12700" marB="0" anchor="b"/>
                </a:tc>
                <a:tc>
                  <a:txBody>
                    <a:bodyPr/>
                    <a:lstStyle/>
                    <a:p>
                      <a:pPr algn="ctr" fontAlgn="b"/>
                      <a:r>
                        <a:rPr lang="en-US" sz="1400" b="0" i="0" u="none" strike="noStrike" dirty="0">
                          <a:solidFill>
                            <a:srgbClr val="000000"/>
                          </a:solidFill>
                          <a:effectLst/>
                          <a:latin typeface="Calibri"/>
                        </a:rPr>
                        <a:t>72</a:t>
                      </a:r>
                    </a:p>
                  </a:txBody>
                  <a:tcPr marL="12700" marR="12700" marT="12700" marB="0" anchor="b"/>
                </a:tc>
                <a:tc>
                  <a:txBody>
                    <a:bodyPr/>
                    <a:lstStyle/>
                    <a:p>
                      <a:pPr algn="ctr" fontAlgn="b"/>
                      <a:r>
                        <a:rPr lang="en-US" sz="1400" b="0" i="0" u="none" strike="noStrike">
                          <a:solidFill>
                            <a:srgbClr val="000000"/>
                          </a:solidFill>
                          <a:effectLst/>
                          <a:latin typeface="Calibri"/>
                        </a:rPr>
                        <a:t>1555</a:t>
                      </a:r>
                    </a:p>
                  </a:txBody>
                  <a:tcPr marL="12700" marR="12700" marT="12700" marB="0" anchor="b"/>
                </a:tc>
                <a:tc>
                  <a:txBody>
                    <a:bodyPr/>
                    <a:lstStyle/>
                    <a:p>
                      <a:pPr algn="ctr" fontAlgn="b"/>
                      <a:r>
                        <a:rPr lang="en-US" sz="1400" b="0" i="0" u="none" strike="noStrike">
                          <a:solidFill>
                            <a:srgbClr val="000000"/>
                          </a:solidFill>
                          <a:effectLst/>
                          <a:latin typeface="Calibri"/>
                        </a:rPr>
                        <a:t>2784</a:t>
                      </a:r>
                    </a:p>
                  </a:txBody>
                  <a:tcPr marL="12700" marR="12700" marT="12700" marB="0" anchor="b"/>
                </a:tc>
                <a:tc>
                  <a:txBody>
                    <a:bodyPr/>
                    <a:lstStyle/>
                    <a:p>
                      <a:pPr algn="ctr" fontAlgn="b"/>
                      <a:r>
                        <a:rPr lang="en-US" sz="1400" b="1" i="0" u="none" strike="noStrike">
                          <a:solidFill>
                            <a:srgbClr val="000000"/>
                          </a:solidFill>
                          <a:effectLst/>
                          <a:latin typeface="Calibri"/>
                        </a:rPr>
                        <a:t>491</a:t>
                      </a:r>
                    </a:p>
                  </a:txBody>
                  <a:tcPr marL="12700" marR="12700" marT="12700" marB="0" anchor="b"/>
                </a:tc>
              </a:tr>
              <a:tr h="268559">
                <a:tc>
                  <a:txBody>
                    <a:bodyPr/>
                    <a:lstStyle/>
                    <a:p>
                      <a:pPr algn="l" fontAlgn="b"/>
                      <a:r>
                        <a:rPr lang="en-US" sz="1400" b="0" i="0" u="none" strike="noStrike">
                          <a:solidFill>
                            <a:srgbClr val="000000"/>
                          </a:solidFill>
                          <a:effectLst/>
                          <a:latin typeface="Calibri"/>
                        </a:rPr>
                        <a:t>COAD</a:t>
                      </a:r>
                    </a:p>
                  </a:txBody>
                  <a:tcPr marL="12700" marR="12700" marT="12700" marB="0" anchor="b"/>
                </a:tc>
                <a:tc>
                  <a:txBody>
                    <a:bodyPr/>
                    <a:lstStyle/>
                    <a:p>
                      <a:pPr algn="ctr" fontAlgn="b"/>
                      <a:r>
                        <a:rPr lang="en-US" sz="1400" b="0" i="0" u="none" strike="noStrike">
                          <a:solidFill>
                            <a:srgbClr val="000000"/>
                          </a:solidFill>
                          <a:effectLst/>
                          <a:latin typeface="Calibri"/>
                        </a:rPr>
                        <a:t>155</a:t>
                      </a:r>
                    </a:p>
                  </a:txBody>
                  <a:tcPr marL="12700" marR="12700" marT="12700" marB="0" anchor="b"/>
                </a:tc>
                <a:tc>
                  <a:txBody>
                    <a:bodyPr/>
                    <a:lstStyle/>
                    <a:p>
                      <a:pPr algn="ctr" fontAlgn="b"/>
                      <a:r>
                        <a:rPr lang="en-US" sz="1400" b="1" i="0" u="none" strike="noStrike" dirty="0">
                          <a:solidFill>
                            <a:srgbClr val="000000"/>
                          </a:solidFill>
                          <a:effectLst/>
                          <a:latin typeface="Calibri"/>
                        </a:rPr>
                        <a:t>59332</a:t>
                      </a:r>
                    </a:p>
                  </a:txBody>
                  <a:tcPr marL="12700" marR="12700" marT="12700" marB="0" anchor="b"/>
                </a:tc>
                <a:tc>
                  <a:txBody>
                    <a:bodyPr/>
                    <a:lstStyle/>
                    <a:p>
                      <a:pPr algn="ctr" fontAlgn="b"/>
                      <a:r>
                        <a:rPr lang="en-US" sz="1400" b="0" i="0" u="none" strike="noStrike" dirty="0">
                          <a:solidFill>
                            <a:srgbClr val="000000"/>
                          </a:solidFill>
                          <a:effectLst/>
                          <a:latin typeface="Calibri"/>
                        </a:rPr>
                        <a:t>39601</a:t>
                      </a:r>
                    </a:p>
                  </a:txBody>
                  <a:tcPr marL="12700" marR="12700" marT="12700" marB="0" anchor="b"/>
                </a:tc>
                <a:tc>
                  <a:txBody>
                    <a:bodyPr/>
                    <a:lstStyle/>
                    <a:p>
                      <a:pPr algn="ctr" fontAlgn="b"/>
                      <a:r>
                        <a:rPr lang="en-US" sz="1400" b="0" i="0" u="none" strike="noStrike">
                          <a:solidFill>
                            <a:srgbClr val="000000"/>
                          </a:solidFill>
                          <a:effectLst/>
                          <a:latin typeface="Calibri"/>
                        </a:rPr>
                        <a:t>14487</a:t>
                      </a:r>
                    </a:p>
                  </a:txBody>
                  <a:tcPr marL="12700" marR="12700" marT="12700" marB="0" anchor="b"/>
                </a:tc>
                <a:tc>
                  <a:txBody>
                    <a:bodyPr/>
                    <a:lstStyle/>
                    <a:p>
                      <a:pPr algn="ctr" fontAlgn="b"/>
                      <a:r>
                        <a:rPr lang="en-US" sz="1400" b="0" i="0" u="none" strike="noStrike">
                          <a:solidFill>
                            <a:srgbClr val="000000"/>
                          </a:solidFill>
                          <a:effectLst/>
                          <a:latin typeface="Calibri"/>
                        </a:rPr>
                        <a:t>3274</a:t>
                      </a:r>
                    </a:p>
                  </a:txBody>
                  <a:tcPr marL="12700" marR="12700" marT="12700" marB="0" anchor="b"/>
                </a:tc>
                <a:tc>
                  <a:txBody>
                    <a:bodyPr/>
                    <a:lstStyle/>
                    <a:p>
                      <a:pPr algn="ctr" fontAlgn="b"/>
                      <a:r>
                        <a:rPr lang="en-US" sz="1400" b="0" i="0" u="none" strike="noStrike">
                          <a:solidFill>
                            <a:srgbClr val="000000"/>
                          </a:solidFill>
                          <a:effectLst/>
                          <a:latin typeface="Calibri"/>
                        </a:rPr>
                        <a:t>30</a:t>
                      </a:r>
                    </a:p>
                  </a:txBody>
                  <a:tcPr marL="12700" marR="12700" marT="12700" marB="0" anchor="b"/>
                </a:tc>
                <a:tc>
                  <a:txBody>
                    <a:bodyPr/>
                    <a:lstStyle/>
                    <a:p>
                      <a:pPr algn="ctr" fontAlgn="b"/>
                      <a:r>
                        <a:rPr lang="en-US" sz="1400" b="0" i="0" u="none" strike="noStrike">
                          <a:solidFill>
                            <a:srgbClr val="000000"/>
                          </a:solidFill>
                          <a:effectLst/>
                          <a:latin typeface="Calibri"/>
                        </a:rPr>
                        <a:t>148</a:t>
                      </a:r>
                    </a:p>
                  </a:txBody>
                  <a:tcPr marL="12700" marR="12700" marT="12700" marB="0" anchor="b"/>
                </a:tc>
                <a:tc>
                  <a:txBody>
                    <a:bodyPr/>
                    <a:lstStyle/>
                    <a:p>
                      <a:pPr algn="ctr" fontAlgn="b"/>
                      <a:r>
                        <a:rPr lang="en-US" sz="1400" b="0" i="0" u="none" strike="noStrike">
                          <a:solidFill>
                            <a:srgbClr val="000000"/>
                          </a:solidFill>
                          <a:effectLst/>
                          <a:latin typeface="Calibri"/>
                        </a:rPr>
                        <a:t>1792</a:t>
                      </a:r>
                    </a:p>
                  </a:txBody>
                  <a:tcPr marL="12700" marR="12700" marT="12700" marB="0" anchor="b"/>
                </a:tc>
                <a:tc>
                  <a:txBody>
                    <a:bodyPr/>
                    <a:lstStyle/>
                    <a:p>
                      <a:pPr algn="ctr" fontAlgn="b"/>
                      <a:r>
                        <a:rPr lang="en-US" sz="1400" b="1" i="0" u="none" strike="noStrike" dirty="0">
                          <a:solidFill>
                            <a:srgbClr val="000000"/>
                          </a:solidFill>
                          <a:effectLst/>
                          <a:latin typeface="Calibri"/>
                        </a:rPr>
                        <a:t>383</a:t>
                      </a:r>
                    </a:p>
                  </a:txBody>
                  <a:tcPr marL="12700" marR="12700" marT="12700" marB="0" anchor="b"/>
                </a:tc>
              </a:tr>
              <a:tr h="268559">
                <a:tc>
                  <a:txBody>
                    <a:bodyPr/>
                    <a:lstStyle/>
                    <a:p>
                      <a:pPr algn="l" fontAlgn="b"/>
                      <a:r>
                        <a:rPr lang="en-US" sz="1400" b="0" i="0" u="none" strike="noStrike">
                          <a:solidFill>
                            <a:srgbClr val="000000"/>
                          </a:solidFill>
                          <a:effectLst/>
                          <a:latin typeface="Calibri"/>
                        </a:rPr>
                        <a:t>LUAD</a:t>
                      </a:r>
                    </a:p>
                  </a:txBody>
                  <a:tcPr marL="12700" marR="12700" marT="12700" marB="0" anchor="b"/>
                </a:tc>
                <a:tc>
                  <a:txBody>
                    <a:bodyPr/>
                    <a:lstStyle/>
                    <a:p>
                      <a:pPr algn="ctr" fontAlgn="b"/>
                      <a:r>
                        <a:rPr lang="en-US" sz="1400" b="0" i="0" u="none" strike="noStrike">
                          <a:solidFill>
                            <a:srgbClr val="000000"/>
                          </a:solidFill>
                          <a:effectLst/>
                          <a:latin typeface="Calibri"/>
                        </a:rPr>
                        <a:t>248</a:t>
                      </a:r>
                    </a:p>
                  </a:txBody>
                  <a:tcPr marL="12700" marR="12700" marT="12700" marB="0" anchor="b"/>
                </a:tc>
                <a:tc>
                  <a:txBody>
                    <a:bodyPr/>
                    <a:lstStyle/>
                    <a:p>
                      <a:pPr algn="ctr" fontAlgn="b"/>
                      <a:r>
                        <a:rPr lang="en-US" sz="1400" b="1" i="0" u="none" strike="noStrike" dirty="0">
                          <a:solidFill>
                            <a:srgbClr val="000000"/>
                          </a:solidFill>
                          <a:effectLst/>
                          <a:latin typeface="Calibri"/>
                        </a:rPr>
                        <a:t>92281</a:t>
                      </a:r>
                    </a:p>
                  </a:txBody>
                  <a:tcPr marL="12700" marR="12700" marT="12700" marB="0" anchor="b"/>
                </a:tc>
                <a:tc>
                  <a:txBody>
                    <a:bodyPr/>
                    <a:lstStyle/>
                    <a:p>
                      <a:pPr algn="ctr" fontAlgn="b"/>
                      <a:r>
                        <a:rPr lang="en-US" sz="1400" b="0" i="0" u="none" strike="noStrike">
                          <a:solidFill>
                            <a:srgbClr val="000000"/>
                          </a:solidFill>
                          <a:effectLst/>
                          <a:latin typeface="Calibri"/>
                        </a:rPr>
                        <a:t>60561</a:t>
                      </a:r>
                    </a:p>
                  </a:txBody>
                  <a:tcPr marL="12700" marR="12700" marT="12700" marB="0" anchor="b"/>
                </a:tc>
                <a:tc>
                  <a:txBody>
                    <a:bodyPr/>
                    <a:lstStyle/>
                    <a:p>
                      <a:pPr algn="ctr" fontAlgn="b"/>
                      <a:r>
                        <a:rPr lang="en-US" sz="1400" b="0" i="0" u="none" strike="noStrike">
                          <a:solidFill>
                            <a:srgbClr val="000000"/>
                          </a:solidFill>
                          <a:effectLst/>
                          <a:latin typeface="Calibri"/>
                        </a:rPr>
                        <a:t>22884</a:t>
                      </a:r>
                    </a:p>
                  </a:txBody>
                  <a:tcPr marL="12700" marR="12700" marT="12700" marB="0" anchor="b"/>
                </a:tc>
                <a:tc>
                  <a:txBody>
                    <a:bodyPr/>
                    <a:lstStyle/>
                    <a:p>
                      <a:pPr algn="ctr" fontAlgn="b"/>
                      <a:r>
                        <a:rPr lang="en-US" sz="1400" b="0" i="0" u="none" strike="noStrike">
                          <a:solidFill>
                            <a:srgbClr val="000000"/>
                          </a:solidFill>
                          <a:effectLst/>
                          <a:latin typeface="Calibri"/>
                        </a:rPr>
                        <a:t>4805</a:t>
                      </a:r>
                    </a:p>
                  </a:txBody>
                  <a:tcPr marL="12700" marR="12700" marT="12700" marB="0" anchor="b"/>
                </a:tc>
                <a:tc>
                  <a:txBody>
                    <a:bodyPr/>
                    <a:lstStyle/>
                    <a:p>
                      <a:pPr algn="ctr" fontAlgn="b"/>
                      <a:r>
                        <a:rPr lang="en-US" sz="1400" b="0" i="0" u="none" strike="noStrike">
                          <a:solidFill>
                            <a:srgbClr val="000000"/>
                          </a:solidFill>
                          <a:effectLst/>
                          <a:latin typeface="Calibri"/>
                        </a:rPr>
                        <a:t>58</a:t>
                      </a:r>
                    </a:p>
                  </a:txBody>
                  <a:tcPr marL="12700" marR="12700" marT="12700" marB="0" anchor="b"/>
                </a:tc>
                <a:tc>
                  <a:txBody>
                    <a:bodyPr/>
                    <a:lstStyle/>
                    <a:p>
                      <a:pPr algn="ctr" fontAlgn="b"/>
                      <a:r>
                        <a:rPr lang="en-US" sz="1400" b="0" i="0" u="none" strike="noStrike">
                          <a:solidFill>
                            <a:srgbClr val="000000"/>
                          </a:solidFill>
                          <a:effectLst/>
                          <a:latin typeface="Calibri"/>
                        </a:rPr>
                        <a:t>1874</a:t>
                      </a:r>
                    </a:p>
                  </a:txBody>
                  <a:tcPr marL="12700" marR="12700" marT="12700" marB="0" anchor="b"/>
                </a:tc>
                <a:tc>
                  <a:txBody>
                    <a:bodyPr/>
                    <a:lstStyle/>
                    <a:p>
                      <a:pPr algn="ctr" fontAlgn="b"/>
                      <a:r>
                        <a:rPr lang="en-US" sz="1400" b="0" i="0" u="none" strike="noStrike">
                          <a:solidFill>
                            <a:srgbClr val="000000"/>
                          </a:solidFill>
                          <a:effectLst/>
                          <a:latin typeface="Calibri"/>
                        </a:rPr>
                        <a:t>2099</a:t>
                      </a:r>
                    </a:p>
                  </a:txBody>
                  <a:tcPr marL="12700" marR="12700" marT="12700" marB="0" anchor="b"/>
                </a:tc>
                <a:tc>
                  <a:txBody>
                    <a:bodyPr/>
                    <a:lstStyle/>
                    <a:p>
                      <a:pPr algn="ctr" fontAlgn="b"/>
                      <a:r>
                        <a:rPr lang="en-US" sz="1400" b="1" i="0" u="none" strike="noStrike" dirty="0">
                          <a:solidFill>
                            <a:srgbClr val="000000"/>
                          </a:solidFill>
                          <a:effectLst/>
                          <a:latin typeface="Calibri"/>
                        </a:rPr>
                        <a:t>372</a:t>
                      </a:r>
                    </a:p>
                  </a:txBody>
                  <a:tcPr marL="12700" marR="12700" marT="12700" marB="0" anchor="b"/>
                </a:tc>
              </a:tr>
              <a:tr h="268559">
                <a:tc>
                  <a:txBody>
                    <a:bodyPr/>
                    <a:lstStyle/>
                    <a:p>
                      <a:pPr algn="l" fontAlgn="b"/>
                      <a:r>
                        <a:rPr lang="en-US" sz="1400" b="0" i="0" u="none" strike="noStrike">
                          <a:solidFill>
                            <a:srgbClr val="000000"/>
                          </a:solidFill>
                          <a:effectLst/>
                          <a:latin typeface="Calibri"/>
                        </a:rPr>
                        <a:t>LUSC</a:t>
                      </a:r>
                    </a:p>
                  </a:txBody>
                  <a:tcPr marL="12700" marR="12700" marT="12700" marB="0" anchor="b"/>
                </a:tc>
                <a:tc>
                  <a:txBody>
                    <a:bodyPr/>
                    <a:lstStyle/>
                    <a:p>
                      <a:pPr algn="ctr" fontAlgn="b"/>
                      <a:r>
                        <a:rPr lang="en-US" sz="1400" b="0" i="0" u="none" strike="noStrike">
                          <a:solidFill>
                            <a:srgbClr val="000000"/>
                          </a:solidFill>
                          <a:effectLst/>
                          <a:latin typeface="Calibri"/>
                        </a:rPr>
                        <a:t>177</a:t>
                      </a:r>
                    </a:p>
                  </a:txBody>
                  <a:tcPr marL="12700" marR="12700" marT="12700" marB="0" anchor="b"/>
                </a:tc>
                <a:tc>
                  <a:txBody>
                    <a:bodyPr/>
                    <a:lstStyle/>
                    <a:p>
                      <a:pPr algn="ctr" fontAlgn="b"/>
                      <a:r>
                        <a:rPr lang="en-US" sz="1400" b="1" i="0" u="none" strike="noStrike" dirty="0">
                          <a:solidFill>
                            <a:srgbClr val="000000"/>
                          </a:solidFill>
                          <a:effectLst/>
                          <a:latin typeface="Calibri"/>
                        </a:rPr>
                        <a:t>63836</a:t>
                      </a:r>
                    </a:p>
                  </a:txBody>
                  <a:tcPr marL="12700" marR="12700" marT="12700" marB="0" anchor="b"/>
                </a:tc>
                <a:tc>
                  <a:txBody>
                    <a:bodyPr/>
                    <a:lstStyle/>
                    <a:p>
                      <a:pPr algn="ctr" fontAlgn="b"/>
                      <a:r>
                        <a:rPr lang="en-US" sz="1400" b="0" i="0" u="none" strike="noStrike">
                          <a:solidFill>
                            <a:srgbClr val="000000"/>
                          </a:solidFill>
                          <a:effectLst/>
                          <a:latin typeface="Calibri"/>
                        </a:rPr>
                        <a:t>42529</a:t>
                      </a:r>
                    </a:p>
                  </a:txBody>
                  <a:tcPr marL="12700" marR="12700" marT="12700" marB="0" anchor="b"/>
                </a:tc>
                <a:tc>
                  <a:txBody>
                    <a:bodyPr/>
                    <a:lstStyle/>
                    <a:p>
                      <a:pPr algn="ctr" fontAlgn="b"/>
                      <a:r>
                        <a:rPr lang="en-US" sz="1400" b="0" i="0" u="none" strike="noStrike">
                          <a:solidFill>
                            <a:srgbClr val="000000"/>
                          </a:solidFill>
                          <a:effectLst/>
                          <a:latin typeface="Calibri"/>
                        </a:rPr>
                        <a:t>15747</a:t>
                      </a:r>
                    </a:p>
                  </a:txBody>
                  <a:tcPr marL="12700" marR="12700" marT="12700" marB="0" anchor="b"/>
                </a:tc>
                <a:tc>
                  <a:txBody>
                    <a:bodyPr/>
                    <a:lstStyle/>
                    <a:p>
                      <a:pPr algn="ctr" fontAlgn="b"/>
                      <a:r>
                        <a:rPr lang="en-US" sz="1400" b="0" i="0" u="none" strike="noStrike">
                          <a:solidFill>
                            <a:srgbClr val="000000"/>
                          </a:solidFill>
                          <a:effectLst/>
                          <a:latin typeface="Calibri"/>
                        </a:rPr>
                        <a:t>3682</a:t>
                      </a:r>
                    </a:p>
                  </a:txBody>
                  <a:tcPr marL="12700" marR="12700" marT="12700" marB="0" anchor="b"/>
                </a:tc>
                <a:tc>
                  <a:txBody>
                    <a:bodyPr/>
                    <a:lstStyle/>
                    <a:p>
                      <a:pPr algn="ctr" fontAlgn="b"/>
                      <a:r>
                        <a:rPr lang="en-US" sz="1400" b="0" i="0" u="none" strike="noStrike">
                          <a:solidFill>
                            <a:srgbClr val="000000"/>
                          </a:solidFill>
                          <a:effectLst/>
                          <a:latin typeface="Calibri"/>
                        </a:rPr>
                        <a:t>55</a:t>
                      </a:r>
                    </a:p>
                  </a:txBody>
                  <a:tcPr marL="12700" marR="12700" marT="12700" marB="0" anchor="b"/>
                </a:tc>
                <a:tc>
                  <a:txBody>
                    <a:bodyPr/>
                    <a:lstStyle/>
                    <a:p>
                      <a:pPr algn="ctr" fontAlgn="b"/>
                      <a:r>
                        <a:rPr lang="en-US" sz="1400" b="0" i="0" u="none" strike="noStrike">
                          <a:solidFill>
                            <a:srgbClr val="000000"/>
                          </a:solidFill>
                          <a:effectLst/>
                          <a:latin typeface="Calibri"/>
                        </a:rPr>
                        <a:t>1191</a:t>
                      </a:r>
                    </a:p>
                  </a:txBody>
                  <a:tcPr marL="12700" marR="12700" marT="12700" marB="0" anchor="b"/>
                </a:tc>
                <a:tc>
                  <a:txBody>
                    <a:bodyPr/>
                    <a:lstStyle/>
                    <a:p>
                      <a:pPr algn="ctr" fontAlgn="b"/>
                      <a:r>
                        <a:rPr lang="en-US" sz="1400" b="0" i="0" u="none" strike="noStrike">
                          <a:solidFill>
                            <a:srgbClr val="000000"/>
                          </a:solidFill>
                          <a:effectLst/>
                          <a:latin typeface="Calibri"/>
                        </a:rPr>
                        <a:t>632</a:t>
                      </a:r>
                    </a:p>
                  </a:txBody>
                  <a:tcPr marL="12700" marR="12700" marT="12700" marB="0" anchor="b"/>
                </a:tc>
                <a:tc>
                  <a:txBody>
                    <a:bodyPr/>
                    <a:lstStyle/>
                    <a:p>
                      <a:pPr algn="ctr" fontAlgn="b"/>
                      <a:r>
                        <a:rPr lang="en-US" sz="1400" b="1" i="0" u="none" strike="noStrike">
                          <a:solidFill>
                            <a:srgbClr val="000000"/>
                          </a:solidFill>
                          <a:effectLst/>
                          <a:latin typeface="Calibri"/>
                        </a:rPr>
                        <a:t>361</a:t>
                      </a:r>
                    </a:p>
                  </a:txBody>
                  <a:tcPr marL="12700" marR="12700" marT="12700" marB="0" anchor="b"/>
                </a:tc>
              </a:tr>
              <a:tr h="268559">
                <a:tc>
                  <a:txBody>
                    <a:bodyPr/>
                    <a:lstStyle/>
                    <a:p>
                      <a:pPr algn="l" fontAlgn="b"/>
                      <a:r>
                        <a:rPr lang="en-US" sz="1400" b="0" i="0" u="none" strike="noStrike">
                          <a:solidFill>
                            <a:srgbClr val="000000"/>
                          </a:solidFill>
                          <a:effectLst/>
                          <a:latin typeface="Calibri"/>
                        </a:rPr>
                        <a:t>READ</a:t>
                      </a:r>
                    </a:p>
                  </a:txBody>
                  <a:tcPr marL="12700" marR="12700" marT="12700" marB="0" anchor="b"/>
                </a:tc>
                <a:tc>
                  <a:txBody>
                    <a:bodyPr/>
                    <a:lstStyle/>
                    <a:p>
                      <a:pPr algn="ctr" fontAlgn="b"/>
                      <a:r>
                        <a:rPr lang="en-US" sz="1400" b="0" i="0" u="none" strike="noStrike">
                          <a:solidFill>
                            <a:srgbClr val="000000"/>
                          </a:solidFill>
                          <a:effectLst/>
                          <a:latin typeface="Calibri"/>
                        </a:rPr>
                        <a:t>73</a:t>
                      </a:r>
                    </a:p>
                  </a:txBody>
                  <a:tcPr marL="12700" marR="12700" marT="12700" marB="0" anchor="b"/>
                </a:tc>
                <a:tc>
                  <a:txBody>
                    <a:bodyPr/>
                    <a:lstStyle/>
                    <a:p>
                      <a:pPr algn="ctr" fontAlgn="b"/>
                      <a:r>
                        <a:rPr lang="en-US" sz="1400" b="1" i="0" u="none" strike="noStrike">
                          <a:solidFill>
                            <a:srgbClr val="000000"/>
                          </a:solidFill>
                          <a:effectLst/>
                          <a:latin typeface="Calibri"/>
                        </a:rPr>
                        <a:t>21229</a:t>
                      </a:r>
                    </a:p>
                  </a:txBody>
                  <a:tcPr marL="12700" marR="12700" marT="12700" marB="0" anchor="b"/>
                </a:tc>
                <a:tc>
                  <a:txBody>
                    <a:bodyPr/>
                    <a:lstStyle/>
                    <a:p>
                      <a:pPr algn="ctr" fontAlgn="b"/>
                      <a:r>
                        <a:rPr lang="en-US" sz="1400" b="0" i="0" u="none" strike="noStrike">
                          <a:solidFill>
                            <a:srgbClr val="000000"/>
                          </a:solidFill>
                          <a:effectLst/>
                          <a:latin typeface="Calibri"/>
                        </a:rPr>
                        <a:t>14471</a:t>
                      </a:r>
                    </a:p>
                  </a:txBody>
                  <a:tcPr marL="12700" marR="12700" marT="12700" marB="0" anchor="b"/>
                </a:tc>
                <a:tc>
                  <a:txBody>
                    <a:bodyPr/>
                    <a:lstStyle/>
                    <a:p>
                      <a:pPr algn="ctr" fontAlgn="b"/>
                      <a:r>
                        <a:rPr lang="en-US" sz="1400" b="0" i="0" u="none" strike="noStrike">
                          <a:solidFill>
                            <a:srgbClr val="000000"/>
                          </a:solidFill>
                          <a:effectLst/>
                          <a:latin typeface="Calibri"/>
                        </a:rPr>
                        <a:t>4629</a:t>
                      </a:r>
                    </a:p>
                  </a:txBody>
                  <a:tcPr marL="12700" marR="12700" marT="12700" marB="0" anchor="b"/>
                </a:tc>
                <a:tc>
                  <a:txBody>
                    <a:bodyPr/>
                    <a:lstStyle/>
                    <a:p>
                      <a:pPr algn="ctr" fontAlgn="b"/>
                      <a:r>
                        <a:rPr lang="en-US" sz="1400" b="0" i="0" u="none" strike="noStrike">
                          <a:solidFill>
                            <a:srgbClr val="000000"/>
                          </a:solidFill>
                          <a:effectLst/>
                          <a:latin typeface="Calibri"/>
                        </a:rPr>
                        <a:t>1779</a:t>
                      </a:r>
                    </a:p>
                  </a:txBody>
                  <a:tcPr marL="12700" marR="12700" marT="12700" marB="0" anchor="b"/>
                </a:tc>
                <a:tc>
                  <a:txBody>
                    <a:bodyPr/>
                    <a:lstStyle/>
                    <a:p>
                      <a:pPr algn="ctr" fontAlgn="b"/>
                      <a:r>
                        <a:rPr lang="en-US" sz="1400" b="0" i="0" u="none" strike="noStrike">
                          <a:solidFill>
                            <a:srgbClr val="000000"/>
                          </a:solidFill>
                          <a:effectLst/>
                          <a:latin typeface="Calibri"/>
                        </a:rPr>
                        <a:t>6</a:t>
                      </a:r>
                    </a:p>
                  </a:txBody>
                  <a:tcPr marL="12700" marR="12700" marT="12700" marB="0" anchor="b"/>
                </a:tc>
                <a:tc>
                  <a:txBody>
                    <a:bodyPr/>
                    <a:lstStyle/>
                    <a:p>
                      <a:pPr algn="ctr" fontAlgn="b"/>
                      <a:r>
                        <a:rPr lang="en-US" sz="1400" b="0" i="0" u="none" strike="noStrike">
                          <a:solidFill>
                            <a:srgbClr val="000000"/>
                          </a:solidFill>
                          <a:effectLst/>
                          <a:latin typeface="Calibri"/>
                        </a:rPr>
                        <a:t>38</a:t>
                      </a:r>
                    </a:p>
                  </a:txBody>
                  <a:tcPr marL="12700" marR="12700" marT="12700" marB="0" anchor="b"/>
                </a:tc>
                <a:tc>
                  <a:txBody>
                    <a:bodyPr/>
                    <a:lstStyle/>
                    <a:p>
                      <a:pPr algn="ctr" fontAlgn="b"/>
                      <a:r>
                        <a:rPr lang="en-US" sz="1400" b="0" i="0" u="none" strike="noStrike">
                          <a:solidFill>
                            <a:srgbClr val="000000"/>
                          </a:solidFill>
                          <a:effectLst/>
                          <a:latin typeface="Calibri"/>
                        </a:rPr>
                        <a:t>306</a:t>
                      </a:r>
                    </a:p>
                  </a:txBody>
                  <a:tcPr marL="12700" marR="12700" marT="12700" marB="0" anchor="b"/>
                </a:tc>
                <a:tc>
                  <a:txBody>
                    <a:bodyPr/>
                    <a:lstStyle/>
                    <a:p>
                      <a:pPr algn="ctr" fontAlgn="b"/>
                      <a:r>
                        <a:rPr lang="en-US" sz="1400" b="1" i="0" u="none" strike="noStrike">
                          <a:solidFill>
                            <a:srgbClr val="000000"/>
                          </a:solidFill>
                          <a:effectLst/>
                          <a:latin typeface="Calibri"/>
                        </a:rPr>
                        <a:t>291</a:t>
                      </a:r>
                    </a:p>
                  </a:txBody>
                  <a:tcPr marL="12700" marR="12700" marT="12700" marB="0" anchor="b"/>
                </a:tc>
              </a:tr>
              <a:tr h="268559">
                <a:tc>
                  <a:txBody>
                    <a:bodyPr/>
                    <a:lstStyle/>
                    <a:p>
                      <a:pPr algn="l" fontAlgn="b"/>
                      <a:r>
                        <a:rPr lang="en-US" sz="1400" b="0" i="0" u="none" strike="noStrike">
                          <a:solidFill>
                            <a:srgbClr val="000000"/>
                          </a:solidFill>
                          <a:effectLst/>
                          <a:latin typeface="Calibri"/>
                        </a:rPr>
                        <a:t>BLCA</a:t>
                      </a:r>
                    </a:p>
                  </a:txBody>
                  <a:tcPr marL="12700" marR="12700" marT="12700" marB="0" anchor="b"/>
                </a:tc>
                <a:tc>
                  <a:txBody>
                    <a:bodyPr/>
                    <a:lstStyle/>
                    <a:p>
                      <a:pPr algn="ctr" fontAlgn="b"/>
                      <a:r>
                        <a:rPr lang="en-US" sz="1400" b="0" i="0" u="none" strike="noStrike">
                          <a:solidFill>
                            <a:srgbClr val="000000"/>
                          </a:solidFill>
                          <a:effectLst/>
                          <a:latin typeface="Calibri"/>
                        </a:rPr>
                        <a:t>28</a:t>
                      </a:r>
                    </a:p>
                  </a:txBody>
                  <a:tcPr marL="12700" marR="12700" marT="12700" marB="0" anchor="b"/>
                </a:tc>
                <a:tc>
                  <a:txBody>
                    <a:bodyPr/>
                    <a:lstStyle/>
                    <a:p>
                      <a:pPr algn="ctr" fontAlgn="b"/>
                      <a:r>
                        <a:rPr lang="en-US" sz="1400" b="1" i="0" u="none" strike="noStrike">
                          <a:solidFill>
                            <a:srgbClr val="000000"/>
                          </a:solidFill>
                          <a:effectLst/>
                          <a:latin typeface="Calibri"/>
                        </a:rPr>
                        <a:t>7187</a:t>
                      </a:r>
                    </a:p>
                  </a:txBody>
                  <a:tcPr marL="12700" marR="12700" marT="12700" marB="0" anchor="b"/>
                </a:tc>
                <a:tc>
                  <a:txBody>
                    <a:bodyPr/>
                    <a:lstStyle/>
                    <a:p>
                      <a:pPr algn="ctr" fontAlgn="b"/>
                      <a:r>
                        <a:rPr lang="en-US" sz="1400" b="0" i="0" u="none" strike="noStrike">
                          <a:solidFill>
                            <a:srgbClr val="000000"/>
                          </a:solidFill>
                          <a:effectLst/>
                          <a:latin typeface="Calibri"/>
                        </a:rPr>
                        <a:t>4686</a:t>
                      </a:r>
                    </a:p>
                  </a:txBody>
                  <a:tcPr marL="12700" marR="12700" marT="12700" marB="0" anchor="b"/>
                </a:tc>
                <a:tc>
                  <a:txBody>
                    <a:bodyPr/>
                    <a:lstStyle/>
                    <a:p>
                      <a:pPr algn="ctr" fontAlgn="b"/>
                      <a:r>
                        <a:rPr lang="en-US" sz="1400" b="0" i="0" u="none" strike="noStrike" dirty="0">
                          <a:solidFill>
                            <a:srgbClr val="000000"/>
                          </a:solidFill>
                          <a:effectLst/>
                          <a:latin typeface="Calibri"/>
                        </a:rPr>
                        <a:t>1826</a:t>
                      </a:r>
                    </a:p>
                  </a:txBody>
                  <a:tcPr marL="12700" marR="12700" marT="12700" marB="0" anchor="b"/>
                </a:tc>
                <a:tc>
                  <a:txBody>
                    <a:bodyPr/>
                    <a:lstStyle/>
                    <a:p>
                      <a:pPr algn="ctr" fontAlgn="b"/>
                      <a:r>
                        <a:rPr lang="en-US" sz="1400" b="0" i="0" u="none" strike="noStrike">
                          <a:solidFill>
                            <a:srgbClr val="000000"/>
                          </a:solidFill>
                          <a:effectLst/>
                          <a:latin typeface="Calibri"/>
                        </a:rPr>
                        <a:t>418</a:t>
                      </a:r>
                    </a:p>
                  </a:txBody>
                  <a:tcPr marL="12700" marR="12700" marT="12700" marB="0" anchor="b"/>
                </a:tc>
                <a:tc>
                  <a:txBody>
                    <a:bodyPr/>
                    <a:lstStyle/>
                    <a:p>
                      <a:pPr algn="ctr" fontAlgn="b"/>
                      <a:r>
                        <a:rPr lang="en-US" sz="1400" b="0" i="0" u="none" strike="noStrike" dirty="0">
                          <a:solidFill>
                            <a:srgbClr val="000000"/>
                          </a:solidFill>
                          <a:effectLst/>
                          <a:latin typeface="Calibri"/>
                        </a:rPr>
                        <a:t>9</a:t>
                      </a:r>
                    </a:p>
                  </a:txBody>
                  <a:tcPr marL="12700" marR="12700" marT="12700" marB="0" anchor="b"/>
                </a:tc>
                <a:tc>
                  <a:txBody>
                    <a:bodyPr/>
                    <a:lstStyle/>
                    <a:p>
                      <a:pPr algn="ctr" fontAlgn="b"/>
                      <a:r>
                        <a:rPr lang="en-US" sz="1400" b="0" i="0" u="none" strike="noStrike">
                          <a:solidFill>
                            <a:srgbClr val="000000"/>
                          </a:solidFill>
                          <a:effectLst/>
                          <a:latin typeface="Calibri"/>
                        </a:rPr>
                        <a:t>115</a:t>
                      </a:r>
                    </a:p>
                  </a:txBody>
                  <a:tcPr marL="12700" marR="12700" marT="12700" marB="0" anchor="b"/>
                </a:tc>
                <a:tc>
                  <a:txBody>
                    <a:bodyPr/>
                    <a:lstStyle/>
                    <a:p>
                      <a:pPr algn="ctr" fontAlgn="b"/>
                      <a:r>
                        <a:rPr lang="en-US" sz="1400" b="0" i="0" u="none" strike="noStrike">
                          <a:solidFill>
                            <a:srgbClr val="000000"/>
                          </a:solidFill>
                          <a:effectLst/>
                          <a:latin typeface="Calibri"/>
                        </a:rPr>
                        <a:t>133</a:t>
                      </a:r>
                    </a:p>
                  </a:txBody>
                  <a:tcPr marL="12700" marR="12700" marT="12700" marB="0" anchor="b"/>
                </a:tc>
                <a:tc>
                  <a:txBody>
                    <a:bodyPr/>
                    <a:lstStyle/>
                    <a:p>
                      <a:pPr algn="ctr" fontAlgn="b"/>
                      <a:r>
                        <a:rPr lang="en-US" sz="1400" b="1" i="0" u="none" strike="noStrike">
                          <a:solidFill>
                            <a:srgbClr val="000000"/>
                          </a:solidFill>
                          <a:effectLst/>
                          <a:latin typeface="Calibri"/>
                        </a:rPr>
                        <a:t>257</a:t>
                      </a:r>
                    </a:p>
                  </a:txBody>
                  <a:tcPr marL="12700" marR="12700" marT="12700" marB="0" anchor="b"/>
                </a:tc>
              </a:tr>
              <a:tr h="268559">
                <a:tc>
                  <a:txBody>
                    <a:bodyPr/>
                    <a:lstStyle/>
                    <a:p>
                      <a:pPr algn="l" fontAlgn="b"/>
                      <a:r>
                        <a:rPr lang="en-US" sz="1400" b="0" i="0" u="none" strike="noStrike">
                          <a:solidFill>
                            <a:srgbClr val="000000"/>
                          </a:solidFill>
                          <a:effectLst/>
                          <a:latin typeface="Calibri"/>
                        </a:rPr>
                        <a:t>CESC</a:t>
                      </a:r>
                    </a:p>
                  </a:txBody>
                  <a:tcPr marL="12700" marR="12700" marT="12700" marB="0" anchor="b"/>
                </a:tc>
                <a:tc>
                  <a:txBody>
                    <a:bodyPr/>
                    <a:lstStyle/>
                    <a:p>
                      <a:pPr algn="ctr" fontAlgn="b"/>
                      <a:r>
                        <a:rPr lang="en-US" sz="1400" b="0" i="0" u="none" strike="noStrike">
                          <a:solidFill>
                            <a:srgbClr val="000000"/>
                          </a:solidFill>
                          <a:effectLst/>
                          <a:latin typeface="Calibri"/>
                        </a:rPr>
                        <a:t>39</a:t>
                      </a:r>
                    </a:p>
                  </a:txBody>
                  <a:tcPr marL="12700" marR="12700" marT="12700" marB="0" anchor="b"/>
                </a:tc>
                <a:tc>
                  <a:txBody>
                    <a:bodyPr/>
                    <a:lstStyle/>
                    <a:p>
                      <a:pPr algn="ctr" fontAlgn="b"/>
                      <a:r>
                        <a:rPr lang="en-US" sz="1400" b="1" i="0" u="none" strike="noStrike">
                          <a:solidFill>
                            <a:srgbClr val="000000"/>
                          </a:solidFill>
                          <a:effectLst/>
                          <a:latin typeface="Calibri"/>
                        </a:rPr>
                        <a:t>8909</a:t>
                      </a:r>
                    </a:p>
                  </a:txBody>
                  <a:tcPr marL="12700" marR="12700" marT="12700" marB="0" anchor="b"/>
                </a:tc>
                <a:tc>
                  <a:txBody>
                    <a:bodyPr/>
                    <a:lstStyle/>
                    <a:p>
                      <a:pPr algn="ctr" fontAlgn="b"/>
                      <a:r>
                        <a:rPr lang="en-US" sz="1400" b="0" i="0" u="none" strike="noStrike">
                          <a:solidFill>
                            <a:srgbClr val="000000"/>
                          </a:solidFill>
                          <a:effectLst/>
                          <a:latin typeface="Calibri"/>
                        </a:rPr>
                        <a:t>5620</a:t>
                      </a:r>
                    </a:p>
                  </a:txBody>
                  <a:tcPr marL="12700" marR="12700" marT="12700" marB="0" anchor="b"/>
                </a:tc>
                <a:tc>
                  <a:txBody>
                    <a:bodyPr/>
                    <a:lstStyle/>
                    <a:p>
                      <a:pPr algn="ctr" fontAlgn="b"/>
                      <a:r>
                        <a:rPr lang="en-US" sz="1400" b="0" i="0" u="none" strike="noStrike">
                          <a:solidFill>
                            <a:srgbClr val="000000"/>
                          </a:solidFill>
                          <a:effectLst/>
                          <a:latin typeface="Calibri"/>
                        </a:rPr>
                        <a:t>2532</a:t>
                      </a:r>
                    </a:p>
                  </a:txBody>
                  <a:tcPr marL="12700" marR="12700" marT="12700" marB="0" anchor="b"/>
                </a:tc>
                <a:tc>
                  <a:txBody>
                    <a:bodyPr/>
                    <a:lstStyle/>
                    <a:p>
                      <a:pPr algn="ctr" fontAlgn="b"/>
                      <a:r>
                        <a:rPr lang="en-US" sz="1400" b="0" i="0" u="none" strike="noStrike">
                          <a:solidFill>
                            <a:srgbClr val="000000"/>
                          </a:solidFill>
                          <a:effectLst/>
                          <a:latin typeface="Calibri"/>
                        </a:rPr>
                        <a:t>474</a:t>
                      </a:r>
                    </a:p>
                  </a:txBody>
                  <a:tcPr marL="12700" marR="12700" marT="12700" marB="0" anchor="b"/>
                </a:tc>
                <a:tc>
                  <a:txBody>
                    <a:bodyPr/>
                    <a:lstStyle/>
                    <a:p>
                      <a:pPr algn="ctr" fontAlgn="b"/>
                      <a:r>
                        <a:rPr lang="en-US" sz="1400" b="0" i="0" u="none" strike="noStrike" dirty="0">
                          <a:solidFill>
                            <a:srgbClr val="000000"/>
                          </a:solidFill>
                          <a:effectLst/>
                          <a:latin typeface="Calibri"/>
                        </a:rPr>
                        <a:t>11</a:t>
                      </a:r>
                    </a:p>
                  </a:txBody>
                  <a:tcPr marL="12700" marR="12700" marT="12700" marB="0" anchor="b"/>
                </a:tc>
                <a:tc>
                  <a:txBody>
                    <a:bodyPr/>
                    <a:lstStyle/>
                    <a:p>
                      <a:pPr algn="ctr" fontAlgn="b"/>
                      <a:r>
                        <a:rPr lang="en-US" sz="1400" b="0" i="0" u="none" strike="noStrike">
                          <a:solidFill>
                            <a:srgbClr val="000000"/>
                          </a:solidFill>
                          <a:effectLst/>
                          <a:latin typeface="Calibri"/>
                        </a:rPr>
                        <a:t>93</a:t>
                      </a:r>
                    </a:p>
                  </a:txBody>
                  <a:tcPr marL="12700" marR="12700" marT="12700" marB="0" anchor="b"/>
                </a:tc>
                <a:tc>
                  <a:txBody>
                    <a:bodyPr/>
                    <a:lstStyle/>
                    <a:p>
                      <a:pPr algn="ctr" fontAlgn="b"/>
                      <a:r>
                        <a:rPr lang="en-US" sz="1400" b="0" i="0" u="none" strike="noStrike">
                          <a:solidFill>
                            <a:srgbClr val="000000"/>
                          </a:solidFill>
                          <a:effectLst/>
                          <a:latin typeface="Calibri"/>
                        </a:rPr>
                        <a:t>179</a:t>
                      </a:r>
                    </a:p>
                  </a:txBody>
                  <a:tcPr marL="12700" marR="12700" marT="12700" marB="0" anchor="b"/>
                </a:tc>
                <a:tc>
                  <a:txBody>
                    <a:bodyPr/>
                    <a:lstStyle/>
                    <a:p>
                      <a:pPr algn="ctr" fontAlgn="b"/>
                      <a:r>
                        <a:rPr lang="en-US" sz="1400" b="1" i="0" u="none" strike="noStrike">
                          <a:solidFill>
                            <a:srgbClr val="000000"/>
                          </a:solidFill>
                          <a:effectLst/>
                          <a:latin typeface="Calibri"/>
                        </a:rPr>
                        <a:t>228</a:t>
                      </a:r>
                    </a:p>
                  </a:txBody>
                  <a:tcPr marL="12700" marR="12700" marT="12700" marB="0" anchor="b"/>
                </a:tc>
              </a:tr>
              <a:tr h="268559">
                <a:tc>
                  <a:txBody>
                    <a:bodyPr/>
                    <a:lstStyle/>
                    <a:p>
                      <a:pPr algn="l" fontAlgn="b"/>
                      <a:r>
                        <a:rPr lang="en-US" sz="1400" b="0" i="0" u="none" strike="noStrike">
                          <a:solidFill>
                            <a:srgbClr val="000000"/>
                          </a:solidFill>
                          <a:effectLst/>
                          <a:latin typeface="Calibri"/>
                        </a:rPr>
                        <a:t>HNSC</a:t>
                      </a:r>
                    </a:p>
                  </a:txBody>
                  <a:tcPr marL="12700" marR="12700" marT="12700" marB="0" anchor="b"/>
                </a:tc>
                <a:tc>
                  <a:txBody>
                    <a:bodyPr/>
                    <a:lstStyle/>
                    <a:p>
                      <a:pPr algn="ctr" fontAlgn="b"/>
                      <a:r>
                        <a:rPr lang="en-US" sz="1400" b="0" i="0" u="none" strike="noStrike">
                          <a:solidFill>
                            <a:srgbClr val="000000"/>
                          </a:solidFill>
                          <a:effectLst/>
                          <a:latin typeface="Calibri"/>
                        </a:rPr>
                        <a:t>306</a:t>
                      </a:r>
                    </a:p>
                  </a:txBody>
                  <a:tcPr marL="12700" marR="12700" marT="12700" marB="0" anchor="b"/>
                </a:tc>
                <a:tc>
                  <a:txBody>
                    <a:bodyPr/>
                    <a:lstStyle/>
                    <a:p>
                      <a:pPr algn="ctr" fontAlgn="b"/>
                      <a:r>
                        <a:rPr lang="en-US" sz="1400" b="1" i="0" u="none" strike="noStrike" dirty="0">
                          <a:solidFill>
                            <a:srgbClr val="000000"/>
                          </a:solidFill>
                          <a:effectLst/>
                          <a:latin typeface="Calibri"/>
                        </a:rPr>
                        <a:t>56194</a:t>
                      </a:r>
                    </a:p>
                  </a:txBody>
                  <a:tcPr marL="12700" marR="12700" marT="12700" marB="0" anchor="b"/>
                </a:tc>
                <a:tc>
                  <a:txBody>
                    <a:bodyPr/>
                    <a:lstStyle/>
                    <a:p>
                      <a:pPr algn="ctr" fontAlgn="b"/>
                      <a:r>
                        <a:rPr lang="en-US" sz="1400" b="0" i="0" u="none" strike="noStrike">
                          <a:solidFill>
                            <a:srgbClr val="000000"/>
                          </a:solidFill>
                          <a:effectLst/>
                          <a:latin typeface="Calibri"/>
                        </a:rPr>
                        <a:t>36253</a:t>
                      </a:r>
                    </a:p>
                  </a:txBody>
                  <a:tcPr marL="12700" marR="12700" marT="12700" marB="0" anchor="b"/>
                </a:tc>
                <a:tc>
                  <a:txBody>
                    <a:bodyPr/>
                    <a:lstStyle/>
                    <a:p>
                      <a:pPr algn="ctr" fontAlgn="b"/>
                      <a:r>
                        <a:rPr lang="en-US" sz="1400" b="0" i="0" u="none" strike="noStrike">
                          <a:solidFill>
                            <a:srgbClr val="000000"/>
                          </a:solidFill>
                          <a:effectLst/>
                          <a:latin typeface="Calibri"/>
                        </a:rPr>
                        <a:t>14136</a:t>
                      </a:r>
                    </a:p>
                  </a:txBody>
                  <a:tcPr marL="12700" marR="12700" marT="12700" marB="0" anchor="b"/>
                </a:tc>
                <a:tc>
                  <a:txBody>
                    <a:bodyPr/>
                    <a:lstStyle/>
                    <a:p>
                      <a:pPr algn="ctr" fontAlgn="b"/>
                      <a:r>
                        <a:rPr lang="en-US" sz="1400" b="0" i="0" u="none" strike="noStrike">
                          <a:solidFill>
                            <a:srgbClr val="000000"/>
                          </a:solidFill>
                          <a:effectLst/>
                          <a:latin typeface="Calibri"/>
                        </a:rPr>
                        <a:t>2885</a:t>
                      </a:r>
                    </a:p>
                  </a:txBody>
                  <a:tcPr marL="12700" marR="12700" marT="12700" marB="0" anchor="b"/>
                </a:tc>
                <a:tc>
                  <a:txBody>
                    <a:bodyPr/>
                    <a:lstStyle/>
                    <a:p>
                      <a:pPr algn="ctr" fontAlgn="b"/>
                      <a:r>
                        <a:rPr lang="en-US" sz="1400" b="0" i="0" u="none" strike="noStrike">
                          <a:solidFill>
                            <a:srgbClr val="000000"/>
                          </a:solidFill>
                          <a:effectLst/>
                          <a:latin typeface="Calibri"/>
                        </a:rPr>
                        <a:t>53</a:t>
                      </a:r>
                    </a:p>
                  </a:txBody>
                  <a:tcPr marL="12700" marR="12700" marT="12700" marB="0" anchor="b"/>
                </a:tc>
                <a:tc>
                  <a:txBody>
                    <a:bodyPr/>
                    <a:lstStyle/>
                    <a:p>
                      <a:pPr algn="ctr" fontAlgn="b"/>
                      <a:r>
                        <a:rPr lang="en-US" sz="1400" b="0" i="0" u="none" strike="noStrike">
                          <a:solidFill>
                            <a:srgbClr val="000000"/>
                          </a:solidFill>
                          <a:effectLst/>
                          <a:latin typeface="Calibri"/>
                        </a:rPr>
                        <a:t>924</a:t>
                      </a:r>
                    </a:p>
                  </a:txBody>
                  <a:tcPr marL="12700" marR="12700" marT="12700" marB="0" anchor="b"/>
                </a:tc>
                <a:tc>
                  <a:txBody>
                    <a:bodyPr/>
                    <a:lstStyle/>
                    <a:p>
                      <a:pPr algn="ctr" fontAlgn="b"/>
                      <a:r>
                        <a:rPr lang="en-US" sz="1400" b="0" i="0" u="none" strike="noStrike" dirty="0">
                          <a:solidFill>
                            <a:srgbClr val="000000"/>
                          </a:solidFill>
                          <a:effectLst/>
                          <a:latin typeface="Calibri"/>
                        </a:rPr>
                        <a:t>1943</a:t>
                      </a:r>
                    </a:p>
                  </a:txBody>
                  <a:tcPr marL="12700" marR="12700" marT="12700" marB="0" anchor="b"/>
                </a:tc>
                <a:tc>
                  <a:txBody>
                    <a:bodyPr/>
                    <a:lstStyle/>
                    <a:p>
                      <a:pPr algn="ctr" fontAlgn="b"/>
                      <a:r>
                        <a:rPr lang="en-US" sz="1400" b="1" i="0" u="none" strike="noStrike">
                          <a:solidFill>
                            <a:srgbClr val="000000"/>
                          </a:solidFill>
                          <a:effectLst/>
                          <a:latin typeface="Calibri"/>
                        </a:rPr>
                        <a:t>184</a:t>
                      </a:r>
                    </a:p>
                  </a:txBody>
                  <a:tcPr marL="12700" marR="12700" marT="12700" marB="0" anchor="b"/>
                </a:tc>
              </a:tr>
              <a:tr h="268559">
                <a:tc>
                  <a:txBody>
                    <a:bodyPr/>
                    <a:lstStyle/>
                    <a:p>
                      <a:pPr algn="l" fontAlgn="b"/>
                      <a:r>
                        <a:rPr lang="en-US" sz="1400" b="0" i="0" u="none" strike="noStrike">
                          <a:solidFill>
                            <a:srgbClr val="000000"/>
                          </a:solidFill>
                          <a:effectLst/>
                          <a:latin typeface="Calibri"/>
                        </a:rPr>
                        <a:t>LGG</a:t>
                      </a:r>
                    </a:p>
                  </a:txBody>
                  <a:tcPr marL="12700" marR="12700" marT="12700" marB="0" anchor="b"/>
                </a:tc>
                <a:tc>
                  <a:txBody>
                    <a:bodyPr/>
                    <a:lstStyle/>
                    <a:p>
                      <a:pPr algn="ctr" fontAlgn="b"/>
                      <a:r>
                        <a:rPr lang="en-US" sz="1400" b="0" i="0" u="none" strike="noStrike">
                          <a:solidFill>
                            <a:srgbClr val="000000"/>
                          </a:solidFill>
                          <a:effectLst/>
                          <a:latin typeface="Calibri"/>
                        </a:rPr>
                        <a:t>217</a:t>
                      </a:r>
                    </a:p>
                  </a:txBody>
                  <a:tcPr marL="12700" marR="12700" marT="12700" marB="0" anchor="b"/>
                </a:tc>
                <a:tc>
                  <a:txBody>
                    <a:bodyPr/>
                    <a:lstStyle/>
                    <a:p>
                      <a:pPr algn="ctr" fontAlgn="b"/>
                      <a:r>
                        <a:rPr lang="en-US" sz="1400" b="1" i="0" u="none" strike="noStrike" dirty="0">
                          <a:solidFill>
                            <a:srgbClr val="000000"/>
                          </a:solidFill>
                          <a:effectLst/>
                          <a:latin typeface="Calibri"/>
                        </a:rPr>
                        <a:t>25279</a:t>
                      </a:r>
                    </a:p>
                  </a:txBody>
                  <a:tcPr marL="12700" marR="12700" marT="12700" marB="0" anchor="b"/>
                </a:tc>
                <a:tc>
                  <a:txBody>
                    <a:bodyPr/>
                    <a:lstStyle/>
                    <a:p>
                      <a:pPr algn="ctr" fontAlgn="b"/>
                      <a:r>
                        <a:rPr lang="en-US" sz="1400" b="0" i="0" u="none" strike="noStrike">
                          <a:solidFill>
                            <a:srgbClr val="000000"/>
                          </a:solidFill>
                          <a:effectLst/>
                          <a:latin typeface="Calibri"/>
                        </a:rPr>
                        <a:t>16460</a:t>
                      </a:r>
                    </a:p>
                  </a:txBody>
                  <a:tcPr marL="12700" marR="12700" marT="12700" marB="0" anchor="b"/>
                </a:tc>
                <a:tc>
                  <a:txBody>
                    <a:bodyPr/>
                    <a:lstStyle/>
                    <a:p>
                      <a:pPr algn="ctr" fontAlgn="b"/>
                      <a:r>
                        <a:rPr lang="en-US" sz="1400" b="0" i="0" u="none" strike="noStrike">
                          <a:solidFill>
                            <a:srgbClr val="000000"/>
                          </a:solidFill>
                          <a:effectLst/>
                          <a:latin typeface="Calibri"/>
                        </a:rPr>
                        <a:t>6454</a:t>
                      </a:r>
                    </a:p>
                  </a:txBody>
                  <a:tcPr marL="12700" marR="12700" marT="12700" marB="0" anchor="b"/>
                </a:tc>
                <a:tc>
                  <a:txBody>
                    <a:bodyPr/>
                    <a:lstStyle/>
                    <a:p>
                      <a:pPr algn="ctr" fontAlgn="b"/>
                      <a:r>
                        <a:rPr lang="en-US" sz="1400" b="0" i="0" u="none" strike="noStrike">
                          <a:solidFill>
                            <a:srgbClr val="000000"/>
                          </a:solidFill>
                          <a:effectLst/>
                          <a:latin typeface="Calibri"/>
                        </a:rPr>
                        <a:t>1024</a:t>
                      </a:r>
                    </a:p>
                  </a:txBody>
                  <a:tcPr marL="12700" marR="12700" marT="12700" marB="0" anchor="b"/>
                </a:tc>
                <a:tc>
                  <a:txBody>
                    <a:bodyPr/>
                    <a:lstStyle/>
                    <a:p>
                      <a:pPr algn="ctr" fontAlgn="b"/>
                      <a:r>
                        <a:rPr lang="en-US" sz="1400" b="0" i="0" u="none" strike="noStrike">
                          <a:solidFill>
                            <a:srgbClr val="000000"/>
                          </a:solidFill>
                          <a:effectLst/>
                          <a:latin typeface="Calibri"/>
                        </a:rPr>
                        <a:t>13</a:t>
                      </a:r>
                    </a:p>
                  </a:txBody>
                  <a:tcPr marL="12700" marR="12700" marT="12700" marB="0" anchor="b"/>
                </a:tc>
                <a:tc>
                  <a:txBody>
                    <a:bodyPr/>
                    <a:lstStyle/>
                    <a:p>
                      <a:pPr algn="ctr" fontAlgn="b"/>
                      <a:r>
                        <a:rPr lang="en-US" sz="1400" b="0" i="0" u="none" strike="noStrike" dirty="0">
                          <a:solidFill>
                            <a:srgbClr val="000000"/>
                          </a:solidFill>
                          <a:effectLst/>
                          <a:latin typeface="Calibri"/>
                        </a:rPr>
                        <a:t>453</a:t>
                      </a:r>
                    </a:p>
                  </a:txBody>
                  <a:tcPr marL="12700" marR="12700" marT="12700" marB="0" anchor="b"/>
                </a:tc>
                <a:tc>
                  <a:txBody>
                    <a:bodyPr/>
                    <a:lstStyle/>
                    <a:p>
                      <a:pPr algn="ctr" fontAlgn="b"/>
                      <a:r>
                        <a:rPr lang="en-US" sz="1400" b="0" i="0" u="none" strike="noStrike" dirty="0">
                          <a:solidFill>
                            <a:srgbClr val="000000"/>
                          </a:solidFill>
                          <a:effectLst/>
                          <a:latin typeface="Calibri"/>
                        </a:rPr>
                        <a:t>875</a:t>
                      </a:r>
                    </a:p>
                  </a:txBody>
                  <a:tcPr marL="12700" marR="12700" marT="12700" marB="0" anchor="b"/>
                </a:tc>
                <a:tc>
                  <a:txBody>
                    <a:bodyPr/>
                    <a:lstStyle/>
                    <a:p>
                      <a:pPr algn="ctr" fontAlgn="b"/>
                      <a:r>
                        <a:rPr lang="en-US" sz="1400" b="1" i="0" u="none" strike="noStrike">
                          <a:solidFill>
                            <a:srgbClr val="000000"/>
                          </a:solidFill>
                          <a:effectLst/>
                          <a:latin typeface="Calibri"/>
                        </a:rPr>
                        <a:t>116</a:t>
                      </a:r>
                    </a:p>
                  </a:txBody>
                  <a:tcPr marL="12700" marR="12700" marT="12700" marB="0" anchor="b"/>
                </a:tc>
              </a:tr>
              <a:tr h="268559">
                <a:tc>
                  <a:txBody>
                    <a:bodyPr/>
                    <a:lstStyle/>
                    <a:p>
                      <a:pPr algn="l" fontAlgn="b"/>
                      <a:r>
                        <a:rPr lang="en-US" sz="1400" b="0" i="0" u="none" strike="noStrike">
                          <a:solidFill>
                            <a:srgbClr val="000000"/>
                          </a:solidFill>
                          <a:effectLst/>
                          <a:latin typeface="Calibri"/>
                        </a:rPr>
                        <a:t>KIRC</a:t>
                      </a:r>
                    </a:p>
                  </a:txBody>
                  <a:tcPr marL="12700" marR="12700" marT="12700" marB="0" anchor="b"/>
                </a:tc>
                <a:tc>
                  <a:txBody>
                    <a:bodyPr/>
                    <a:lstStyle/>
                    <a:p>
                      <a:pPr algn="ctr" fontAlgn="b"/>
                      <a:r>
                        <a:rPr lang="en-US" sz="1400" b="0" i="0" u="none" strike="noStrike">
                          <a:solidFill>
                            <a:srgbClr val="000000"/>
                          </a:solidFill>
                          <a:effectLst/>
                          <a:latin typeface="Calibri"/>
                        </a:rPr>
                        <a:t>297</a:t>
                      </a:r>
                    </a:p>
                  </a:txBody>
                  <a:tcPr marL="12700" marR="12700" marT="12700" marB="0" anchor="b"/>
                </a:tc>
                <a:tc>
                  <a:txBody>
                    <a:bodyPr/>
                    <a:lstStyle/>
                    <a:p>
                      <a:pPr algn="ctr" fontAlgn="b"/>
                      <a:r>
                        <a:rPr lang="en-US" sz="1400" b="1" i="0" u="none" strike="noStrike">
                          <a:solidFill>
                            <a:srgbClr val="000000"/>
                          </a:solidFill>
                          <a:effectLst/>
                          <a:latin typeface="Calibri"/>
                        </a:rPr>
                        <a:t>23656</a:t>
                      </a:r>
                    </a:p>
                  </a:txBody>
                  <a:tcPr marL="12700" marR="12700" marT="12700" marB="0" anchor="b"/>
                </a:tc>
                <a:tc>
                  <a:txBody>
                    <a:bodyPr/>
                    <a:lstStyle/>
                    <a:p>
                      <a:pPr algn="ctr" fontAlgn="b"/>
                      <a:r>
                        <a:rPr lang="en-US" sz="1400" b="0" i="0" u="none" strike="noStrike">
                          <a:solidFill>
                            <a:srgbClr val="000000"/>
                          </a:solidFill>
                          <a:effectLst/>
                          <a:latin typeface="Calibri"/>
                        </a:rPr>
                        <a:t>15594</a:t>
                      </a:r>
                    </a:p>
                  </a:txBody>
                  <a:tcPr marL="12700" marR="12700" marT="12700" marB="0" anchor="b"/>
                </a:tc>
                <a:tc>
                  <a:txBody>
                    <a:bodyPr/>
                    <a:lstStyle/>
                    <a:p>
                      <a:pPr algn="ctr" fontAlgn="b"/>
                      <a:r>
                        <a:rPr lang="en-US" sz="1400" b="0" i="0" u="none" strike="noStrike">
                          <a:solidFill>
                            <a:srgbClr val="000000"/>
                          </a:solidFill>
                          <a:effectLst/>
                          <a:latin typeface="Calibri"/>
                        </a:rPr>
                        <a:t>5884</a:t>
                      </a:r>
                    </a:p>
                  </a:txBody>
                  <a:tcPr marL="12700" marR="12700" marT="12700" marB="0" anchor="b"/>
                </a:tc>
                <a:tc>
                  <a:txBody>
                    <a:bodyPr/>
                    <a:lstStyle/>
                    <a:p>
                      <a:pPr algn="ctr" fontAlgn="b"/>
                      <a:r>
                        <a:rPr lang="en-US" sz="1400" b="0" i="0" u="none" strike="noStrike">
                          <a:solidFill>
                            <a:srgbClr val="000000"/>
                          </a:solidFill>
                          <a:effectLst/>
                          <a:latin typeface="Calibri"/>
                        </a:rPr>
                        <a:t>1076</a:t>
                      </a:r>
                    </a:p>
                  </a:txBody>
                  <a:tcPr marL="12700" marR="12700" marT="12700" marB="0" anchor="b"/>
                </a:tc>
                <a:tc>
                  <a:txBody>
                    <a:bodyPr/>
                    <a:lstStyle/>
                    <a:p>
                      <a:pPr algn="ctr" fontAlgn="b"/>
                      <a:r>
                        <a:rPr lang="en-US" sz="1400" b="0" i="0" u="none" strike="noStrike">
                          <a:solidFill>
                            <a:srgbClr val="000000"/>
                          </a:solidFill>
                          <a:effectLst/>
                          <a:latin typeface="Calibri"/>
                        </a:rPr>
                        <a:t>21</a:t>
                      </a:r>
                    </a:p>
                  </a:txBody>
                  <a:tcPr marL="12700" marR="12700" marT="12700" marB="0" anchor="b"/>
                </a:tc>
                <a:tc>
                  <a:txBody>
                    <a:bodyPr/>
                    <a:lstStyle/>
                    <a:p>
                      <a:pPr algn="ctr" fontAlgn="b"/>
                      <a:r>
                        <a:rPr lang="en-US" sz="1400" b="0" i="0" u="none" strike="noStrike">
                          <a:solidFill>
                            <a:srgbClr val="000000"/>
                          </a:solidFill>
                          <a:effectLst/>
                          <a:latin typeface="Calibri"/>
                        </a:rPr>
                        <a:t>495</a:t>
                      </a:r>
                    </a:p>
                  </a:txBody>
                  <a:tcPr marL="12700" marR="12700" marT="12700" marB="0" anchor="b"/>
                </a:tc>
                <a:tc>
                  <a:txBody>
                    <a:bodyPr/>
                    <a:lstStyle/>
                    <a:p>
                      <a:pPr algn="ctr" fontAlgn="b"/>
                      <a:r>
                        <a:rPr lang="en-US" sz="1400" b="0" i="0" u="none" strike="noStrike" dirty="0">
                          <a:solidFill>
                            <a:srgbClr val="000000"/>
                          </a:solidFill>
                          <a:effectLst/>
                          <a:latin typeface="Calibri"/>
                        </a:rPr>
                        <a:t>586</a:t>
                      </a:r>
                    </a:p>
                  </a:txBody>
                  <a:tcPr marL="12700" marR="12700" marT="12700" marB="0" anchor="b"/>
                </a:tc>
                <a:tc>
                  <a:txBody>
                    <a:bodyPr/>
                    <a:lstStyle/>
                    <a:p>
                      <a:pPr algn="ctr" fontAlgn="b"/>
                      <a:r>
                        <a:rPr lang="en-US" sz="1400" b="1" i="0" u="none" strike="noStrike">
                          <a:solidFill>
                            <a:srgbClr val="000000"/>
                          </a:solidFill>
                          <a:effectLst/>
                          <a:latin typeface="Calibri"/>
                        </a:rPr>
                        <a:t>80</a:t>
                      </a:r>
                    </a:p>
                  </a:txBody>
                  <a:tcPr marL="12700" marR="12700" marT="12700" marB="0" anchor="b"/>
                </a:tc>
              </a:tr>
              <a:tr h="268559">
                <a:tc>
                  <a:txBody>
                    <a:bodyPr/>
                    <a:lstStyle/>
                    <a:p>
                      <a:pPr algn="l" fontAlgn="b"/>
                      <a:r>
                        <a:rPr lang="en-US" sz="1400" b="0" i="0" u="none" strike="noStrike">
                          <a:solidFill>
                            <a:srgbClr val="000000"/>
                          </a:solidFill>
                          <a:effectLst/>
                          <a:latin typeface="Calibri"/>
                        </a:rPr>
                        <a:t>GBM</a:t>
                      </a:r>
                    </a:p>
                  </a:txBody>
                  <a:tcPr marL="12700" marR="12700" marT="12700" marB="0" anchor="b"/>
                </a:tc>
                <a:tc>
                  <a:txBody>
                    <a:bodyPr/>
                    <a:lstStyle/>
                    <a:p>
                      <a:pPr algn="ctr" fontAlgn="b"/>
                      <a:r>
                        <a:rPr lang="en-US" sz="1400" b="0" i="0" u="none" strike="noStrike">
                          <a:solidFill>
                            <a:srgbClr val="000000"/>
                          </a:solidFill>
                          <a:effectLst/>
                          <a:latin typeface="Calibri"/>
                        </a:rPr>
                        <a:t>284</a:t>
                      </a:r>
                    </a:p>
                  </a:txBody>
                  <a:tcPr marL="12700" marR="12700" marT="12700" marB="0" anchor="b"/>
                </a:tc>
                <a:tc>
                  <a:txBody>
                    <a:bodyPr/>
                    <a:lstStyle/>
                    <a:p>
                      <a:pPr algn="ctr" fontAlgn="b"/>
                      <a:r>
                        <a:rPr lang="en-US" sz="1400" b="1" i="0" u="none" strike="noStrike">
                          <a:solidFill>
                            <a:srgbClr val="000000"/>
                          </a:solidFill>
                          <a:effectLst/>
                          <a:latin typeface="Calibri"/>
                        </a:rPr>
                        <a:t>20589</a:t>
                      </a:r>
                    </a:p>
                  </a:txBody>
                  <a:tcPr marL="12700" marR="12700" marT="12700" marB="0" anchor="b"/>
                </a:tc>
                <a:tc>
                  <a:txBody>
                    <a:bodyPr/>
                    <a:lstStyle/>
                    <a:p>
                      <a:pPr algn="ctr" fontAlgn="b"/>
                      <a:r>
                        <a:rPr lang="en-US" sz="1400" b="0" i="0" u="none" strike="noStrike">
                          <a:solidFill>
                            <a:srgbClr val="000000"/>
                          </a:solidFill>
                          <a:effectLst/>
                          <a:latin typeface="Calibri"/>
                        </a:rPr>
                        <a:t>13461</a:t>
                      </a:r>
                    </a:p>
                  </a:txBody>
                  <a:tcPr marL="12700" marR="12700" marT="12700" marB="0" anchor="b"/>
                </a:tc>
                <a:tc>
                  <a:txBody>
                    <a:bodyPr/>
                    <a:lstStyle/>
                    <a:p>
                      <a:pPr algn="ctr" fontAlgn="b"/>
                      <a:r>
                        <a:rPr lang="en-US" sz="1400" b="0" i="0" u="none" strike="noStrike">
                          <a:solidFill>
                            <a:srgbClr val="000000"/>
                          </a:solidFill>
                          <a:effectLst/>
                          <a:latin typeface="Calibri"/>
                        </a:rPr>
                        <a:t>5229</a:t>
                      </a:r>
                    </a:p>
                  </a:txBody>
                  <a:tcPr marL="12700" marR="12700" marT="12700" marB="0" anchor="b"/>
                </a:tc>
                <a:tc>
                  <a:txBody>
                    <a:bodyPr/>
                    <a:lstStyle/>
                    <a:p>
                      <a:pPr algn="ctr" fontAlgn="b"/>
                      <a:r>
                        <a:rPr lang="en-US" sz="1400" b="0" i="0" u="none" strike="noStrike">
                          <a:solidFill>
                            <a:srgbClr val="000000"/>
                          </a:solidFill>
                          <a:effectLst/>
                          <a:latin typeface="Calibri"/>
                        </a:rPr>
                        <a:t>809</a:t>
                      </a:r>
                    </a:p>
                  </a:txBody>
                  <a:tcPr marL="12700" marR="12700" marT="12700" marB="0" anchor="b"/>
                </a:tc>
                <a:tc>
                  <a:txBody>
                    <a:bodyPr/>
                    <a:lstStyle/>
                    <a:p>
                      <a:pPr algn="ctr" fontAlgn="b"/>
                      <a:r>
                        <a:rPr lang="en-US" sz="1400" b="0" i="0" u="none" strike="noStrike">
                          <a:solidFill>
                            <a:srgbClr val="000000"/>
                          </a:solidFill>
                          <a:effectLst/>
                          <a:latin typeface="Calibri"/>
                        </a:rPr>
                        <a:t>11</a:t>
                      </a:r>
                    </a:p>
                  </a:txBody>
                  <a:tcPr marL="12700" marR="12700" marT="12700" marB="0" anchor="b"/>
                </a:tc>
                <a:tc>
                  <a:txBody>
                    <a:bodyPr/>
                    <a:lstStyle/>
                    <a:p>
                      <a:pPr algn="ctr" fontAlgn="b"/>
                      <a:r>
                        <a:rPr lang="en-US" sz="1400" b="0" i="0" u="none" strike="noStrike">
                          <a:solidFill>
                            <a:srgbClr val="000000"/>
                          </a:solidFill>
                          <a:effectLst/>
                          <a:latin typeface="Calibri"/>
                        </a:rPr>
                        <a:t>339</a:t>
                      </a:r>
                    </a:p>
                  </a:txBody>
                  <a:tcPr marL="12700" marR="12700" marT="12700" marB="0" anchor="b"/>
                </a:tc>
                <a:tc>
                  <a:txBody>
                    <a:bodyPr/>
                    <a:lstStyle/>
                    <a:p>
                      <a:pPr algn="ctr" fontAlgn="b"/>
                      <a:r>
                        <a:rPr lang="en-US" sz="1400" b="0" i="0" u="none" strike="noStrike" dirty="0">
                          <a:solidFill>
                            <a:srgbClr val="000000"/>
                          </a:solidFill>
                          <a:effectLst/>
                          <a:latin typeface="Calibri"/>
                        </a:rPr>
                        <a:t>740</a:t>
                      </a:r>
                    </a:p>
                  </a:txBody>
                  <a:tcPr marL="12700" marR="12700" marT="12700" marB="0" anchor="b"/>
                </a:tc>
                <a:tc>
                  <a:txBody>
                    <a:bodyPr/>
                    <a:lstStyle/>
                    <a:p>
                      <a:pPr algn="ctr" fontAlgn="b"/>
                      <a:r>
                        <a:rPr lang="en-US" sz="1400" b="1" i="0" u="none" strike="noStrike">
                          <a:solidFill>
                            <a:srgbClr val="000000"/>
                          </a:solidFill>
                          <a:effectLst/>
                          <a:latin typeface="Calibri"/>
                        </a:rPr>
                        <a:t>72</a:t>
                      </a:r>
                    </a:p>
                  </a:txBody>
                  <a:tcPr marL="12700" marR="12700" marT="12700" marB="0" anchor="b"/>
                </a:tc>
              </a:tr>
              <a:tr h="268559">
                <a:tc>
                  <a:txBody>
                    <a:bodyPr/>
                    <a:lstStyle/>
                    <a:p>
                      <a:pPr algn="l" fontAlgn="b"/>
                      <a:r>
                        <a:rPr lang="en-US" sz="1400" b="0" i="0" u="none" strike="noStrike">
                          <a:solidFill>
                            <a:srgbClr val="000000"/>
                          </a:solidFill>
                          <a:effectLst/>
                          <a:latin typeface="Calibri"/>
                        </a:rPr>
                        <a:t>KIRP</a:t>
                      </a:r>
                    </a:p>
                  </a:txBody>
                  <a:tcPr marL="12700" marR="12700" marT="12700" marB="0" anchor="b"/>
                </a:tc>
                <a:tc>
                  <a:txBody>
                    <a:bodyPr/>
                    <a:lstStyle/>
                    <a:p>
                      <a:pPr algn="ctr" fontAlgn="b"/>
                      <a:r>
                        <a:rPr lang="en-US" sz="1400" b="0" i="0" u="none" strike="noStrike">
                          <a:solidFill>
                            <a:srgbClr val="000000"/>
                          </a:solidFill>
                          <a:effectLst/>
                          <a:latin typeface="Calibri"/>
                        </a:rPr>
                        <a:t>114</a:t>
                      </a:r>
                    </a:p>
                  </a:txBody>
                  <a:tcPr marL="12700" marR="12700" marT="12700" marB="0" anchor="b"/>
                </a:tc>
                <a:tc>
                  <a:txBody>
                    <a:bodyPr/>
                    <a:lstStyle/>
                    <a:p>
                      <a:pPr algn="ctr" fontAlgn="b"/>
                      <a:r>
                        <a:rPr lang="en-US" sz="1400" b="1" i="0" u="none" strike="noStrike">
                          <a:solidFill>
                            <a:srgbClr val="000000"/>
                          </a:solidFill>
                          <a:effectLst/>
                          <a:latin typeface="Calibri"/>
                        </a:rPr>
                        <a:t>7733</a:t>
                      </a:r>
                    </a:p>
                  </a:txBody>
                  <a:tcPr marL="12700" marR="12700" marT="12700" marB="0" anchor="b"/>
                </a:tc>
                <a:tc>
                  <a:txBody>
                    <a:bodyPr/>
                    <a:lstStyle/>
                    <a:p>
                      <a:pPr algn="ctr" fontAlgn="b"/>
                      <a:r>
                        <a:rPr lang="en-US" sz="1400" b="0" i="0" u="none" strike="noStrike">
                          <a:solidFill>
                            <a:srgbClr val="000000"/>
                          </a:solidFill>
                          <a:effectLst/>
                          <a:latin typeface="Calibri"/>
                        </a:rPr>
                        <a:t>4829</a:t>
                      </a:r>
                    </a:p>
                  </a:txBody>
                  <a:tcPr marL="12700" marR="12700" marT="12700" marB="0" anchor="b"/>
                </a:tc>
                <a:tc>
                  <a:txBody>
                    <a:bodyPr/>
                    <a:lstStyle/>
                    <a:p>
                      <a:pPr algn="ctr" fontAlgn="b"/>
                      <a:r>
                        <a:rPr lang="en-US" sz="1400" b="0" i="0" u="none" strike="noStrike">
                          <a:solidFill>
                            <a:srgbClr val="000000"/>
                          </a:solidFill>
                          <a:effectLst/>
                          <a:latin typeface="Calibri"/>
                        </a:rPr>
                        <a:t>1725</a:t>
                      </a:r>
                    </a:p>
                  </a:txBody>
                  <a:tcPr marL="12700" marR="12700" marT="12700" marB="0" anchor="b"/>
                </a:tc>
                <a:tc>
                  <a:txBody>
                    <a:bodyPr/>
                    <a:lstStyle/>
                    <a:p>
                      <a:pPr algn="ctr" fontAlgn="b"/>
                      <a:r>
                        <a:rPr lang="en-US" sz="1400" b="0" i="0" u="none" strike="noStrike">
                          <a:solidFill>
                            <a:srgbClr val="000000"/>
                          </a:solidFill>
                          <a:effectLst/>
                          <a:latin typeface="Calibri"/>
                        </a:rPr>
                        <a:t>266</a:t>
                      </a:r>
                    </a:p>
                  </a:txBody>
                  <a:tcPr marL="12700" marR="12700" marT="12700" marB="0" anchor="b"/>
                </a:tc>
                <a:tc>
                  <a:txBody>
                    <a:bodyPr/>
                    <a:lstStyle/>
                    <a:p>
                      <a:pPr algn="ctr" fontAlgn="b"/>
                      <a:r>
                        <a:rPr lang="en-US" sz="1400" b="0" i="0" u="none" strike="noStrike">
                          <a:solidFill>
                            <a:srgbClr val="000000"/>
                          </a:solidFill>
                          <a:effectLst/>
                          <a:latin typeface="Calibri"/>
                        </a:rPr>
                        <a:t>6</a:t>
                      </a:r>
                    </a:p>
                  </a:txBody>
                  <a:tcPr marL="12700" marR="12700" marT="12700" marB="0" anchor="b"/>
                </a:tc>
                <a:tc>
                  <a:txBody>
                    <a:bodyPr/>
                    <a:lstStyle/>
                    <a:p>
                      <a:pPr algn="ctr" fontAlgn="b"/>
                      <a:r>
                        <a:rPr lang="en-US" sz="1400" b="0" i="0" u="none" strike="noStrike">
                          <a:solidFill>
                            <a:srgbClr val="000000"/>
                          </a:solidFill>
                          <a:effectLst/>
                          <a:latin typeface="Calibri"/>
                        </a:rPr>
                        <a:t>178</a:t>
                      </a:r>
                    </a:p>
                  </a:txBody>
                  <a:tcPr marL="12700" marR="12700" marT="12700" marB="0" anchor="b"/>
                </a:tc>
                <a:tc>
                  <a:txBody>
                    <a:bodyPr/>
                    <a:lstStyle/>
                    <a:p>
                      <a:pPr algn="ctr" fontAlgn="b"/>
                      <a:r>
                        <a:rPr lang="en-US" sz="1400" b="0" i="0" u="none" strike="noStrike">
                          <a:solidFill>
                            <a:srgbClr val="000000"/>
                          </a:solidFill>
                          <a:effectLst/>
                          <a:latin typeface="Calibri"/>
                        </a:rPr>
                        <a:t>729</a:t>
                      </a:r>
                    </a:p>
                  </a:txBody>
                  <a:tcPr marL="12700" marR="12700" marT="12700" marB="0" anchor="b"/>
                </a:tc>
                <a:tc>
                  <a:txBody>
                    <a:bodyPr/>
                    <a:lstStyle/>
                    <a:p>
                      <a:pPr algn="ctr" fontAlgn="b"/>
                      <a:r>
                        <a:rPr lang="en-US" sz="1400" b="1" i="0" u="none" strike="noStrike">
                          <a:solidFill>
                            <a:srgbClr val="000000"/>
                          </a:solidFill>
                          <a:effectLst/>
                          <a:latin typeface="Calibri"/>
                        </a:rPr>
                        <a:t>68</a:t>
                      </a:r>
                    </a:p>
                  </a:txBody>
                  <a:tcPr marL="12700" marR="12700" marT="12700" marB="0" anchor="b"/>
                </a:tc>
              </a:tr>
              <a:tr h="268559">
                <a:tc>
                  <a:txBody>
                    <a:bodyPr/>
                    <a:lstStyle/>
                    <a:p>
                      <a:pPr algn="l" fontAlgn="b"/>
                      <a:r>
                        <a:rPr lang="en-US" sz="1400" b="0" i="0" u="none" strike="noStrike">
                          <a:solidFill>
                            <a:srgbClr val="000000"/>
                          </a:solidFill>
                          <a:effectLst/>
                          <a:latin typeface="Calibri"/>
                        </a:rPr>
                        <a:t>OV</a:t>
                      </a:r>
                    </a:p>
                  </a:txBody>
                  <a:tcPr marL="12700" marR="12700" marT="12700" marB="0" anchor="b"/>
                </a:tc>
                <a:tc>
                  <a:txBody>
                    <a:bodyPr/>
                    <a:lstStyle/>
                    <a:p>
                      <a:pPr algn="ctr" fontAlgn="b"/>
                      <a:r>
                        <a:rPr lang="en-US" sz="1400" b="0" i="0" u="none" strike="noStrike">
                          <a:solidFill>
                            <a:srgbClr val="000000"/>
                          </a:solidFill>
                          <a:effectLst/>
                          <a:latin typeface="Calibri"/>
                        </a:rPr>
                        <a:t>316</a:t>
                      </a:r>
                    </a:p>
                  </a:txBody>
                  <a:tcPr marL="12700" marR="12700" marT="12700" marB="0" anchor="b"/>
                </a:tc>
                <a:tc>
                  <a:txBody>
                    <a:bodyPr/>
                    <a:lstStyle/>
                    <a:p>
                      <a:pPr algn="ctr" fontAlgn="b"/>
                      <a:r>
                        <a:rPr lang="en-US" sz="1400" b="1" i="0" u="none" strike="noStrike" dirty="0">
                          <a:solidFill>
                            <a:srgbClr val="000000"/>
                          </a:solidFill>
                          <a:effectLst/>
                          <a:latin typeface="Calibri"/>
                        </a:rPr>
                        <a:t>19233</a:t>
                      </a:r>
                    </a:p>
                  </a:txBody>
                  <a:tcPr marL="12700" marR="12700" marT="12700" marB="0" anchor="b"/>
                </a:tc>
                <a:tc>
                  <a:txBody>
                    <a:bodyPr/>
                    <a:lstStyle/>
                    <a:p>
                      <a:pPr algn="ctr" fontAlgn="b"/>
                      <a:r>
                        <a:rPr lang="en-US" sz="1400" b="0" i="0" u="none" strike="noStrike">
                          <a:solidFill>
                            <a:srgbClr val="000000"/>
                          </a:solidFill>
                          <a:effectLst/>
                          <a:latin typeface="Calibri"/>
                        </a:rPr>
                        <a:t>13164</a:t>
                      </a:r>
                    </a:p>
                  </a:txBody>
                  <a:tcPr marL="12700" marR="12700" marT="12700" marB="0" anchor="b"/>
                </a:tc>
                <a:tc>
                  <a:txBody>
                    <a:bodyPr/>
                    <a:lstStyle/>
                    <a:p>
                      <a:pPr algn="ctr" fontAlgn="b"/>
                      <a:r>
                        <a:rPr lang="en-US" sz="1400" b="0" i="0" u="none" strike="noStrike">
                          <a:solidFill>
                            <a:srgbClr val="000000"/>
                          </a:solidFill>
                          <a:effectLst/>
                          <a:latin typeface="Calibri"/>
                        </a:rPr>
                        <a:t>4231</a:t>
                      </a:r>
                    </a:p>
                  </a:txBody>
                  <a:tcPr marL="12700" marR="12700" marT="12700" marB="0" anchor="b"/>
                </a:tc>
                <a:tc>
                  <a:txBody>
                    <a:bodyPr/>
                    <a:lstStyle/>
                    <a:p>
                      <a:pPr algn="ctr" fontAlgn="b"/>
                      <a:r>
                        <a:rPr lang="en-US" sz="1400" b="0" i="0" u="none" strike="noStrike">
                          <a:solidFill>
                            <a:srgbClr val="000000"/>
                          </a:solidFill>
                          <a:effectLst/>
                          <a:latin typeface="Calibri"/>
                        </a:rPr>
                        <a:t>800</a:t>
                      </a:r>
                    </a:p>
                  </a:txBody>
                  <a:tcPr marL="12700" marR="12700" marT="12700" marB="0" anchor="b"/>
                </a:tc>
                <a:tc>
                  <a:txBody>
                    <a:bodyPr/>
                    <a:lstStyle/>
                    <a:p>
                      <a:pPr algn="ctr" fontAlgn="b"/>
                      <a:r>
                        <a:rPr lang="en-US" sz="1400" b="0" i="0" u="none" strike="noStrike">
                          <a:solidFill>
                            <a:srgbClr val="000000"/>
                          </a:solidFill>
                          <a:effectLst/>
                          <a:latin typeface="Calibri"/>
                        </a:rPr>
                        <a:t>16</a:t>
                      </a:r>
                    </a:p>
                  </a:txBody>
                  <a:tcPr marL="12700" marR="12700" marT="12700" marB="0" anchor="b"/>
                </a:tc>
                <a:tc>
                  <a:txBody>
                    <a:bodyPr/>
                    <a:lstStyle/>
                    <a:p>
                      <a:pPr algn="ctr" fontAlgn="b"/>
                      <a:r>
                        <a:rPr lang="en-US" sz="1400" b="0" i="0" u="none" strike="noStrike">
                          <a:solidFill>
                            <a:srgbClr val="000000"/>
                          </a:solidFill>
                          <a:effectLst/>
                          <a:latin typeface="Calibri"/>
                        </a:rPr>
                        <a:t>426</a:t>
                      </a:r>
                    </a:p>
                  </a:txBody>
                  <a:tcPr marL="12700" marR="12700" marT="12700" marB="0" anchor="b"/>
                </a:tc>
                <a:tc>
                  <a:txBody>
                    <a:bodyPr/>
                    <a:lstStyle/>
                    <a:p>
                      <a:pPr algn="ctr" fontAlgn="b"/>
                      <a:r>
                        <a:rPr lang="en-US" sz="1400" b="0" i="0" u="none" strike="noStrike">
                          <a:solidFill>
                            <a:srgbClr val="000000"/>
                          </a:solidFill>
                          <a:effectLst/>
                          <a:latin typeface="Calibri"/>
                        </a:rPr>
                        <a:t>596</a:t>
                      </a:r>
                    </a:p>
                  </a:txBody>
                  <a:tcPr marL="12700" marR="12700" marT="12700" marB="0" anchor="b"/>
                </a:tc>
                <a:tc>
                  <a:txBody>
                    <a:bodyPr/>
                    <a:lstStyle/>
                    <a:p>
                      <a:pPr algn="ctr" fontAlgn="b"/>
                      <a:r>
                        <a:rPr lang="en-US" sz="1400" b="1" i="0" u="none" strike="noStrike">
                          <a:solidFill>
                            <a:srgbClr val="000000"/>
                          </a:solidFill>
                          <a:effectLst/>
                          <a:latin typeface="Calibri"/>
                        </a:rPr>
                        <a:t>61</a:t>
                      </a:r>
                    </a:p>
                  </a:txBody>
                  <a:tcPr marL="12700" marR="12700" marT="12700" marB="0" anchor="b"/>
                </a:tc>
              </a:tr>
              <a:tr h="268559">
                <a:tc>
                  <a:txBody>
                    <a:bodyPr/>
                    <a:lstStyle/>
                    <a:p>
                      <a:pPr algn="l" fontAlgn="b"/>
                      <a:r>
                        <a:rPr lang="en-US" sz="1400" b="0" i="0" u="none" strike="noStrike">
                          <a:solidFill>
                            <a:srgbClr val="000000"/>
                          </a:solidFill>
                          <a:effectLst/>
                          <a:latin typeface="Calibri"/>
                        </a:rPr>
                        <a:t>PRAD</a:t>
                      </a:r>
                    </a:p>
                  </a:txBody>
                  <a:tcPr marL="12700" marR="12700" marT="12700" marB="0" anchor="b"/>
                </a:tc>
                <a:tc>
                  <a:txBody>
                    <a:bodyPr/>
                    <a:lstStyle/>
                    <a:p>
                      <a:pPr algn="ctr" fontAlgn="b"/>
                      <a:r>
                        <a:rPr lang="en-US" sz="1400" b="0" i="0" u="none" strike="noStrike">
                          <a:solidFill>
                            <a:srgbClr val="000000"/>
                          </a:solidFill>
                          <a:effectLst/>
                          <a:latin typeface="Calibri"/>
                        </a:rPr>
                        <a:t>83</a:t>
                      </a:r>
                    </a:p>
                  </a:txBody>
                  <a:tcPr marL="12700" marR="12700" marT="12700" marB="0" anchor="b"/>
                </a:tc>
                <a:tc>
                  <a:txBody>
                    <a:bodyPr/>
                    <a:lstStyle/>
                    <a:p>
                      <a:pPr algn="ctr" fontAlgn="b"/>
                      <a:r>
                        <a:rPr lang="en-US" sz="1400" b="1" i="0" u="none" strike="noStrike" dirty="0">
                          <a:solidFill>
                            <a:srgbClr val="000000"/>
                          </a:solidFill>
                          <a:effectLst/>
                          <a:latin typeface="Calibri"/>
                        </a:rPr>
                        <a:t>4882</a:t>
                      </a:r>
                    </a:p>
                  </a:txBody>
                  <a:tcPr marL="12700" marR="12700" marT="12700" marB="0" anchor="b"/>
                </a:tc>
                <a:tc>
                  <a:txBody>
                    <a:bodyPr/>
                    <a:lstStyle/>
                    <a:p>
                      <a:pPr algn="ctr" fontAlgn="b"/>
                      <a:r>
                        <a:rPr lang="en-US" sz="1400" b="0" i="0" u="none" strike="noStrike">
                          <a:solidFill>
                            <a:srgbClr val="000000"/>
                          </a:solidFill>
                          <a:effectLst/>
                          <a:latin typeface="Calibri"/>
                        </a:rPr>
                        <a:t>3041</a:t>
                      </a:r>
                    </a:p>
                  </a:txBody>
                  <a:tcPr marL="12700" marR="12700" marT="12700" marB="0" anchor="b"/>
                </a:tc>
                <a:tc>
                  <a:txBody>
                    <a:bodyPr/>
                    <a:lstStyle/>
                    <a:p>
                      <a:pPr algn="ctr" fontAlgn="b"/>
                      <a:r>
                        <a:rPr lang="en-US" sz="1400" b="0" i="0" u="none" strike="noStrike">
                          <a:solidFill>
                            <a:srgbClr val="000000"/>
                          </a:solidFill>
                          <a:effectLst/>
                          <a:latin typeface="Calibri"/>
                        </a:rPr>
                        <a:t>1368</a:t>
                      </a:r>
                    </a:p>
                  </a:txBody>
                  <a:tcPr marL="12700" marR="12700" marT="12700" marB="0" anchor="b"/>
                </a:tc>
                <a:tc>
                  <a:txBody>
                    <a:bodyPr/>
                    <a:lstStyle/>
                    <a:p>
                      <a:pPr algn="ctr" fontAlgn="b"/>
                      <a:r>
                        <a:rPr lang="en-US" sz="1400" b="0" i="0" u="none" strike="noStrike">
                          <a:solidFill>
                            <a:srgbClr val="000000"/>
                          </a:solidFill>
                          <a:effectLst/>
                          <a:latin typeface="Calibri"/>
                        </a:rPr>
                        <a:t>173</a:t>
                      </a:r>
                    </a:p>
                  </a:txBody>
                  <a:tcPr marL="12700" marR="12700" marT="12700" marB="0" anchor="b"/>
                </a:tc>
                <a:tc>
                  <a:txBody>
                    <a:bodyPr/>
                    <a:lstStyle/>
                    <a:p>
                      <a:pPr algn="ctr" fontAlgn="b"/>
                      <a:r>
                        <a:rPr lang="en-US" sz="1400" b="0" i="0" u="none" strike="noStrike">
                          <a:solidFill>
                            <a:srgbClr val="000000"/>
                          </a:solidFill>
                          <a:effectLst/>
                          <a:latin typeface="Calibri"/>
                        </a:rPr>
                        <a:t>2</a:t>
                      </a:r>
                    </a:p>
                  </a:txBody>
                  <a:tcPr marL="12700" marR="12700" marT="12700" marB="0" anchor="b"/>
                </a:tc>
                <a:tc>
                  <a:txBody>
                    <a:bodyPr/>
                    <a:lstStyle/>
                    <a:p>
                      <a:pPr algn="ctr" fontAlgn="b"/>
                      <a:r>
                        <a:rPr lang="en-US" sz="1400" b="0" i="0" u="none" strike="noStrike">
                          <a:solidFill>
                            <a:srgbClr val="000000"/>
                          </a:solidFill>
                          <a:effectLst/>
                          <a:latin typeface="Calibri"/>
                        </a:rPr>
                        <a:t>88</a:t>
                      </a:r>
                    </a:p>
                  </a:txBody>
                  <a:tcPr marL="12700" marR="12700" marT="12700" marB="0" anchor="b"/>
                </a:tc>
                <a:tc>
                  <a:txBody>
                    <a:bodyPr/>
                    <a:lstStyle/>
                    <a:p>
                      <a:pPr algn="ctr" fontAlgn="b"/>
                      <a:r>
                        <a:rPr lang="en-US" sz="1400" b="0" i="0" u="none" strike="noStrike" dirty="0">
                          <a:solidFill>
                            <a:srgbClr val="000000"/>
                          </a:solidFill>
                          <a:effectLst/>
                          <a:latin typeface="Calibri"/>
                        </a:rPr>
                        <a:t>210</a:t>
                      </a:r>
                    </a:p>
                  </a:txBody>
                  <a:tcPr marL="12700" marR="12700" marT="12700" marB="0" anchor="b"/>
                </a:tc>
                <a:tc>
                  <a:txBody>
                    <a:bodyPr/>
                    <a:lstStyle/>
                    <a:p>
                      <a:pPr algn="ctr" fontAlgn="b"/>
                      <a:r>
                        <a:rPr lang="en-US" sz="1400" b="1" i="0" u="none" strike="noStrike">
                          <a:solidFill>
                            <a:srgbClr val="000000"/>
                          </a:solidFill>
                          <a:effectLst/>
                          <a:latin typeface="Calibri"/>
                        </a:rPr>
                        <a:t>59</a:t>
                      </a:r>
                    </a:p>
                  </a:txBody>
                  <a:tcPr marL="12700" marR="12700" marT="12700" marB="0" anchor="b"/>
                </a:tc>
              </a:tr>
              <a:tr h="268559">
                <a:tc>
                  <a:txBody>
                    <a:bodyPr/>
                    <a:lstStyle/>
                    <a:p>
                      <a:pPr algn="l" fontAlgn="b"/>
                      <a:r>
                        <a:rPr lang="en-US" sz="1400" b="0" i="0" u="none" strike="noStrike">
                          <a:solidFill>
                            <a:srgbClr val="000000"/>
                          </a:solidFill>
                          <a:effectLst/>
                          <a:latin typeface="Calibri"/>
                        </a:rPr>
                        <a:t>BRCA</a:t>
                      </a:r>
                    </a:p>
                  </a:txBody>
                  <a:tcPr marL="12700" marR="12700" marT="12700" marB="0" anchor="b"/>
                </a:tc>
                <a:tc>
                  <a:txBody>
                    <a:bodyPr/>
                    <a:lstStyle/>
                    <a:p>
                      <a:pPr algn="ctr" fontAlgn="b"/>
                      <a:r>
                        <a:rPr lang="en-US" sz="1400" b="0" i="0" u="none" strike="noStrike">
                          <a:solidFill>
                            <a:srgbClr val="000000"/>
                          </a:solidFill>
                          <a:effectLst/>
                          <a:latin typeface="Calibri"/>
                        </a:rPr>
                        <a:t>772</a:t>
                      </a:r>
                    </a:p>
                  </a:txBody>
                  <a:tcPr marL="12700" marR="12700" marT="12700" marB="0" anchor="b"/>
                </a:tc>
                <a:tc>
                  <a:txBody>
                    <a:bodyPr/>
                    <a:lstStyle/>
                    <a:p>
                      <a:pPr algn="ctr" fontAlgn="b"/>
                      <a:r>
                        <a:rPr lang="en-US" sz="1400" b="1" i="0" u="none" strike="noStrike" dirty="0">
                          <a:solidFill>
                            <a:srgbClr val="000000"/>
                          </a:solidFill>
                          <a:effectLst/>
                          <a:latin typeface="Calibri"/>
                        </a:rPr>
                        <a:t>39427</a:t>
                      </a:r>
                    </a:p>
                  </a:txBody>
                  <a:tcPr marL="12700" marR="12700" marT="12700" marB="0" anchor="b"/>
                </a:tc>
                <a:tc>
                  <a:txBody>
                    <a:bodyPr/>
                    <a:lstStyle/>
                    <a:p>
                      <a:pPr algn="ctr" fontAlgn="b"/>
                      <a:r>
                        <a:rPr lang="en-US" sz="1400" b="0" i="0" u="none" strike="noStrike">
                          <a:solidFill>
                            <a:srgbClr val="000000"/>
                          </a:solidFill>
                          <a:effectLst/>
                          <a:latin typeface="Calibri"/>
                        </a:rPr>
                        <a:t>25869</a:t>
                      </a:r>
                    </a:p>
                  </a:txBody>
                  <a:tcPr marL="12700" marR="12700" marT="12700" marB="0" anchor="b"/>
                </a:tc>
                <a:tc>
                  <a:txBody>
                    <a:bodyPr/>
                    <a:lstStyle/>
                    <a:p>
                      <a:pPr algn="ctr" fontAlgn="b"/>
                      <a:r>
                        <a:rPr lang="en-US" sz="1400" b="0" i="0" u="none" strike="noStrike">
                          <a:solidFill>
                            <a:srgbClr val="000000"/>
                          </a:solidFill>
                          <a:effectLst/>
                          <a:latin typeface="Calibri"/>
                        </a:rPr>
                        <a:t>8733</a:t>
                      </a:r>
                    </a:p>
                  </a:txBody>
                  <a:tcPr marL="12700" marR="12700" marT="12700" marB="0" anchor="b"/>
                </a:tc>
                <a:tc>
                  <a:txBody>
                    <a:bodyPr/>
                    <a:lstStyle/>
                    <a:p>
                      <a:pPr algn="ctr" fontAlgn="b"/>
                      <a:r>
                        <a:rPr lang="en-US" sz="1400" b="0" i="0" u="none" strike="noStrike">
                          <a:solidFill>
                            <a:srgbClr val="000000"/>
                          </a:solidFill>
                          <a:effectLst/>
                          <a:latin typeface="Calibri"/>
                        </a:rPr>
                        <a:t>1984</a:t>
                      </a:r>
                    </a:p>
                  </a:txBody>
                  <a:tcPr marL="12700" marR="12700" marT="12700" marB="0" anchor="b"/>
                </a:tc>
                <a:tc>
                  <a:txBody>
                    <a:bodyPr/>
                    <a:lstStyle/>
                    <a:p>
                      <a:pPr algn="ctr" fontAlgn="b"/>
                      <a:r>
                        <a:rPr lang="en-US" sz="1400" b="0" i="0" u="none" strike="noStrike">
                          <a:solidFill>
                            <a:srgbClr val="000000"/>
                          </a:solidFill>
                          <a:effectLst/>
                          <a:latin typeface="Calibri"/>
                        </a:rPr>
                        <a:t>38</a:t>
                      </a:r>
                    </a:p>
                  </a:txBody>
                  <a:tcPr marL="12700" marR="12700" marT="12700" marB="0" anchor="b"/>
                </a:tc>
                <a:tc>
                  <a:txBody>
                    <a:bodyPr/>
                    <a:lstStyle/>
                    <a:p>
                      <a:pPr algn="ctr" fontAlgn="b"/>
                      <a:r>
                        <a:rPr lang="en-US" sz="1400" b="0" i="0" u="none" strike="noStrike">
                          <a:solidFill>
                            <a:srgbClr val="000000"/>
                          </a:solidFill>
                          <a:effectLst/>
                          <a:latin typeface="Calibri"/>
                        </a:rPr>
                        <a:t>853</a:t>
                      </a:r>
                    </a:p>
                  </a:txBody>
                  <a:tcPr marL="12700" marR="12700" marT="12700" marB="0" anchor="b"/>
                </a:tc>
                <a:tc>
                  <a:txBody>
                    <a:bodyPr/>
                    <a:lstStyle/>
                    <a:p>
                      <a:pPr algn="ctr" fontAlgn="b"/>
                      <a:r>
                        <a:rPr lang="en-US" sz="1400" b="0" i="0" u="none" strike="noStrike">
                          <a:solidFill>
                            <a:srgbClr val="000000"/>
                          </a:solidFill>
                          <a:effectLst/>
                          <a:latin typeface="Calibri"/>
                        </a:rPr>
                        <a:t>1950</a:t>
                      </a:r>
                    </a:p>
                  </a:txBody>
                  <a:tcPr marL="12700" marR="12700" marT="12700" marB="0" anchor="b"/>
                </a:tc>
                <a:tc>
                  <a:txBody>
                    <a:bodyPr/>
                    <a:lstStyle/>
                    <a:p>
                      <a:pPr algn="ctr" fontAlgn="b"/>
                      <a:r>
                        <a:rPr lang="en-US" sz="1400" b="1" i="0" u="none" strike="noStrike" dirty="0">
                          <a:solidFill>
                            <a:srgbClr val="000000"/>
                          </a:solidFill>
                          <a:effectLst/>
                          <a:latin typeface="Calibri"/>
                        </a:rPr>
                        <a:t>51</a:t>
                      </a:r>
                    </a:p>
                  </a:txBody>
                  <a:tcPr marL="12700" marR="12700" marT="12700" marB="0" anchor="b"/>
                </a:tc>
              </a:tr>
              <a:tr h="268559">
                <a:tc>
                  <a:txBody>
                    <a:bodyPr/>
                    <a:lstStyle/>
                    <a:p>
                      <a:pPr algn="l" fontAlgn="b"/>
                      <a:r>
                        <a:rPr lang="en-US" sz="1400" b="0" i="0" u="none" strike="noStrike">
                          <a:solidFill>
                            <a:srgbClr val="000000"/>
                          </a:solidFill>
                          <a:effectLst/>
                          <a:latin typeface="Calibri"/>
                        </a:rPr>
                        <a:t>THCA</a:t>
                      </a:r>
                    </a:p>
                  </a:txBody>
                  <a:tcPr marL="12700" marR="12700" marT="12700" marB="0" anchor="b"/>
                </a:tc>
                <a:tc>
                  <a:txBody>
                    <a:bodyPr/>
                    <a:lstStyle/>
                    <a:p>
                      <a:pPr algn="ctr" fontAlgn="b"/>
                      <a:r>
                        <a:rPr lang="en-US" sz="1400" b="0" i="0" u="none" strike="noStrike">
                          <a:solidFill>
                            <a:srgbClr val="000000"/>
                          </a:solidFill>
                          <a:effectLst/>
                          <a:latin typeface="Calibri"/>
                        </a:rPr>
                        <a:t>323</a:t>
                      </a:r>
                    </a:p>
                  </a:txBody>
                  <a:tcPr marL="12700" marR="12700" marT="12700" marB="0" anchor="b"/>
                </a:tc>
                <a:tc>
                  <a:txBody>
                    <a:bodyPr/>
                    <a:lstStyle/>
                    <a:p>
                      <a:pPr algn="ctr" fontAlgn="b"/>
                      <a:r>
                        <a:rPr lang="en-US" sz="1400" b="1" i="0" u="none" strike="noStrike" dirty="0">
                          <a:solidFill>
                            <a:srgbClr val="000000"/>
                          </a:solidFill>
                          <a:effectLst/>
                          <a:latin typeface="Calibri"/>
                        </a:rPr>
                        <a:t>6526</a:t>
                      </a:r>
                    </a:p>
                  </a:txBody>
                  <a:tcPr marL="12700" marR="12700" marT="12700" marB="0" anchor="b"/>
                </a:tc>
                <a:tc>
                  <a:txBody>
                    <a:bodyPr/>
                    <a:lstStyle/>
                    <a:p>
                      <a:pPr algn="ctr" fontAlgn="b"/>
                      <a:r>
                        <a:rPr lang="en-US" sz="1400" b="0" i="0" u="none" strike="noStrike">
                          <a:solidFill>
                            <a:srgbClr val="000000"/>
                          </a:solidFill>
                          <a:effectLst/>
                          <a:latin typeface="Calibri"/>
                        </a:rPr>
                        <a:t>4143</a:t>
                      </a:r>
                    </a:p>
                  </a:txBody>
                  <a:tcPr marL="12700" marR="12700" marT="12700" marB="0" anchor="b"/>
                </a:tc>
                <a:tc>
                  <a:txBody>
                    <a:bodyPr/>
                    <a:lstStyle/>
                    <a:p>
                      <a:pPr algn="ctr" fontAlgn="b"/>
                      <a:r>
                        <a:rPr lang="en-US" sz="1400" b="0" i="0" u="none" strike="noStrike">
                          <a:solidFill>
                            <a:srgbClr val="000000"/>
                          </a:solidFill>
                          <a:effectLst/>
                          <a:latin typeface="Calibri"/>
                        </a:rPr>
                        <a:t>1573</a:t>
                      </a:r>
                    </a:p>
                  </a:txBody>
                  <a:tcPr marL="12700" marR="12700" marT="12700" marB="0" anchor="b"/>
                </a:tc>
                <a:tc>
                  <a:txBody>
                    <a:bodyPr/>
                    <a:lstStyle/>
                    <a:p>
                      <a:pPr algn="ctr" fontAlgn="b"/>
                      <a:r>
                        <a:rPr lang="en-US" sz="1400" b="0" i="0" u="none" strike="noStrike">
                          <a:solidFill>
                            <a:srgbClr val="000000"/>
                          </a:solidFill>
                          <a:effectLst/>
                          <a:latin typeface="Calibri"/>
                        </a:rPr>
                        <a:t>194</a:t>
                      </a:r>
                    </a:p>
                  </a:txBody>
                  <a:tcPr marL="12700" marR="12700" marT="12700" marB="0" anchor="b"/>
                </a:tc>
                <a:tc>
                  <a:txBody>
                    <a:bodyPr/>
                    <a:lstStyle/>
                    <a:p>
                      <a:pPr algn="ctr" fontAlgn="b"/>
                      <a:r>
                        <a:rPr lang="en-US" sz="1400" b="0" i="0" u="none" strike="noStrike">
                          <a:solidFill>
                            <a:srgbClr val="000000"/>
                          </a:solidFill>
                          <a:effectLst/>
                          <a:latin typeface="Calibri"/>
                        </a:rPr>
                        <a:t>4</a:t>
                      </a:r>
                    </a:p>
                  </a:txBody>
                  <a:tcPr marL="12700" marR="12700" marT="12700" marB="0" anchor="b"/>
                </a:tc>
                <a:tc>
                  <a:txBody>
                    <a:bodyPr/>
                    <a:lstStyle/>
                    <a:p>
                      <a:pPr algn="ctr" fontAlgn="b"/>
                      <a:r>
                        <a:rPr lang="en-US" sz="1400" b="0" i="0" u="none" strike="noStrike">
                          <a:solidFill>
                            <a:srgbClr val="000000"/>
                          </a:solidFill>
                          <a:effectLst/>
                          <a:latin typeface="Calibri"/>
                        </a:rPr>
                        <a:t>125</a:t>
                      </a:r>
                    </a:p>
                  </a:txBody>
                  <a:tcPr marL="12700" marR="12700" marT="12700" marB="0" anchor="b"/>
                </a:tc>
                <a:tc>
                  <a:txBody>
                    <a:bodyPr/>
                    <a:lstStyle/>
                    <a:p>
                      <a:pPr algn="ctr" fontAlgn="b"/>
                      <a:r>
                        <a:rPr lang="en-US" sz="1400" b="0" i="0" u="none" strike="noStrike">
                          <a:solidFill>
                            <a:srgbClr val="000000"/>
                          </a:solidFill>
                          <a:effectLst/>
                          <a:latin typeface="Calibri"/>
                        </a:rPr>
                        <a:t>487</a:t>
                      </a:r>
                    </a:p>
                  </a:txBody>
                  <a:tcPr marL="12700" marR="12700" marT="12700" marB="0" anchor="b"/>
                </a:tc>
                <a:tc>
                  <a:txBody>
                    <a:bodyPr/>
                    <a:lstStyle/>
                    <a:p>
                      <a:pPr algn="ctr" fontAlgn="b"/>
                      <a:r>
                        <a:rPr lang="en-US" sz="1400" b="1" i="0" u="none" strike="noStrike">
                          <a:solidFill>
                            <a:srgbClr val="000000"/>
                          </a:solidFill>
                          <a:effectLst/>
                          <a:latin typeface="Calibri"/>
                        </a:rPr>
                        <a:t>20</a:t>
                      </a:r>
                    </a:p>
                  </a:txBody>
                  <a:tcPr marL="12700" marR="12700" marT="12700" marB="0" anchor="b"/>
                </a:tc>
              </a:tr>
              <a:tr h="268559">
                <a:tc>
                  <a:txBody>
                    <a:bodyPr/>
                    <a:lstStyle/>
                    <a:p>
                      <a:pPr algn="l" fontAlgn="b"/>
                      <a:r>
                        <a:rPr lang="en-US" sz="1400" b="0" i="0" u="none" strike="noStrike">
                          <a:solidFill>
                            <a:srgbClr val="000000"/>
                          </a:solidFill>
                          <a:effectLst/>
                          <a:latin typeface="Calibri"/>
                        </a:rPr>
                        <a:t>LAML</a:t>
                      </a:r>
                    </a:p>
                  </a:txBody>
                  <a:tcPr marL="12700" marR="12700" marT="12700" marB="0" anchor="b"/>
                </a:tc>
                <a:tc>
                  <a:txBody>
                    <a:bodyPr/>
                    <a:lstStyle/>
                    <a:p>
                      <a:pPr algn="ctr" fontAlgn="b"/>
                      <a:r>
                        <a:rPr lang="en-US" sz="1400" b="0" i="0" u="none" strike="noStrike">
                          <a:solidFill>
                            <a:srgbClr val="000000"/>
                          </a:solidFill>
                          <a:effectLst/>
                          <a:latin typeface="Calibri"/>
                        </a:rPr>
                        <a:t>196</a:t>
                      </a:r>
                    </a:p>
                  </a:txBody>
                  <a:tcPr marL="12700" marR="12700" marT="12700" marB="0" anchor="b"/>
                </a:tc>
                <a:tc>
                  <a:txBody>
                    <a:bodyPr/>
                    <a:lstStyle/>
                    <a:p>
                      <a:pPr algn="ctr" fontAlgn="b"/>
                      <a:r>
                        <a:rPr lang="en-US" sz="1400" b="1" i="0" u="none" strike="noStrike" dirty="0">
                          <a:solidFill>
                            <a:srgbClr val="000000"/>
                          </a:solidFill>
                          <a:effectLst/>
                          <a:latin typeface="Calibri"/>
                        </a:rPr>
                        <a:t>2170</a:t>
                      </a:r>
                    </a:p>
                  </a:txBody>
                  <a:tcPr marL="12700" marR="12700" marT="12700" marB="0" anchor="b"/>
                </a:tc>
                <a:tc>
                  <a:txBody>
                    <a:bodyPr/>
                    <a:lstStyle/>
                    <a:p>
                      <a:pPr algn="ctr" fontAlgn="b"/>
                      <a:r>
                        <a:rPr lang="en-US" sz="1400" b="0" i="0" u="none" strike="noStrike">
                          <a:solidFill>
                            <a:srgbClr val="000000"/>
                          </a:solidFill>
                          <a:effectLst/>
                          <a:latin typeface="Calibri"/>
                        </a:rPr>
                        <a:t>1401</a:t>
                      </a:r>
                    </a:p>
                  </a:txBody>
                  <a:tcPr marL="12700" marR="12700" marT="12700" marB="0" anchor="b"/>
                </a:tc>
                <a:tc>
                  <a:txBody>
                    <a:bodyPr/>
                    <a:lstStyle/>
                    <a:p>
                      <a:pPr algn="ctr" fontAlgn="b"/>
                      <a:r>
                        <a:rPr lang="en-US" sz="1400" b="0" i="0" u="none" strike="noStrike">
                          <a:solidFill>
                            <a:srgbClr val="000000"/>
                          </a:solidFill>
                          <a:effectLst/>
                          <a:latin typeface="Calibri"/>
                        </a:rPr>
                        <a:t>450</a:t>
                      </a:r>
                    </a:p>
                  </a:txBody>
                  <a:tcPr marL="12700" marR="12700" marT="12700" marB="0" anchor="b"/>
                </a:tc>
                <a:tc>
                  <a:txBody>
                    <a:bodyPr/>
                    <a:lstStyle/>
                    <a:p>
                      <a:pPr algn="ctr" fontAlgn="b"/>
                      <a:r>
                        <a:rPr lang="en-US" sz="1400" b="0" i="0" u="none" strike="noStrike">
                          <a:solidFill>
                            <a:srgbClr val="000000"/>
                          </a:solidFill>
                          <a:effectLst/>
                          <a:latin typeface="Calibri"/>
                        </a:rPr>
                        <a:t>108</a:t>
                      </a:r>
                    </a:p>
                  </a:txBody>
                  <a:tcPr marL="12700" marR="12700" marT="12700" marB="0" anchor="b"/>
                </a:tc>
                <a:tc>
                  <a:txBody>
                    <a:bodyPr/>
                    <a:lstStyle/>
                    <a:p>
                      <a:pPr algn="ctr" fontAlgn="b"/>
                      <a:r>
                        <a:rPr lang="en-US" sz="1400" b="0" i="0" u="none" strike="noStrike">
                          <a:solidFill>
                            <a:srgbClr val="000000"/>
                          </a:solidFill>
                          <a:effectLst/>
                          <a:latin typeface="Calibri"/>
                        </a:rPr>
                        <a:t>0</a:t>
                      </a:r>
                    </a:p>
                  </a:txBody>
                  <a:tcPr marL="12700" marR="12700" marT="12700" marB="0" anchor="b"/>
                </a:tc>
                <a:tc>
                  <a:txBody>
                    <a:bodyPr/>
                    <a:lstStyle/>
                    <a:p>
                      <a:pPr algn="ctr" fontAlgn="b"/>
                      <a:r>
                        <a:rPr lang="en-US" sz="1400" b="0" i="0" u="none" strike="noStrike">
                          <a:solidFill>
                            <a:srgbClr val="000000"/>
                          </a:solidFill>
                          <a:effectLst/>
                          <a:latin typeface="Calibri"/>
                        </a:rPr>
                        <a:t>50</a:t>
                      </a:r>
                    </a:p>
                  </a:txBody>
                  <a:tcPr marL="12700" marR="12700" marT="12700" marB="0" anchor="b"/>
                </a:tc>
                <a:tc>
                  <a:txBody>
                    <a:bodyPr/>
                    <a:lstStyle/>
                    <a:p>
                      <a:pPr algn="ctr" fontAlgn="b"/>
                      <a:r>
                        <a:rPr lang="en-US" sz="1400" b="0" i="0" u="none" strike="noStrike" dirty="0">
                          <a:solidFill>
                            <a:srgbClr val="000000"/>
                          </a:solidFill>
                          <a:effectLst/>
                          <a:latin typeface="Calibri"/>
                        </a:rPr>
                        <a:t>161</a:t>
                      </a:r>
                    </a:p>
                  </a:txBody>
                  <a:tcPr marL="12700" marR="12700" marT="12700" marB="0" anchor="b"/>
                </a:tc>
                <a:tc>
                  <a:txBody>
                    <a:bodyPr/>
                    <a:lstStyle/>
                    <a:p>
                      <a:pPr algn="ctr" fontAlgn="b"/>
                      <a:r>
                        <a:rPr lang="en-US" sz="1400" b="1" i="0" u="none" strike="noStrike" dirty="0">
                          <a:solidFill>
                            <a:srgbClr val="000000"/>
                          </a:solidFill>
                          <a:effectLst/>
                          <a:latin typeface="Calibri"/>
                        </a:rPr>
                        <a:t>11</a:t>
                      </a:r>
                    </a:p>
                  </a:txBody>
                  <a:tcPr marL="12700" marR="12700" marT="12700" marB="0" anchor="b"/>
                </a:tc>
              </a:tr>
            </a:tbl>
          </a:graphicData>
        </a:graphic>
      </p:graphicFrame>
      <p:pic>
        <p:nvPicPr>
          <p:cNvPr id="6" name="Picture 5" descr="cancerGenomeAtlasLogo-2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75000" cy="1231900"/>
          </a:xfrm>
          <a:prstGeom prst="rect">
            <a:avLst/>
          </a:prstGeom>
        </p:spPr>
      </p:pic>
    </p:spTree>
    <p:extLst>
      <p:ext uri="{BB962C8B-B14F-4D97-AF65-F5344CB8AC3E}">
        <p14:creationId xmlns:p14="http://schemas.microsoft.com/office/powerpoint/2010/main" val="160142212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e_new_patient_export-02.tif"/>
          <p:cNvPicPr>
            <a:picLocks noChangeAspect="1"/>
          </p:cNvPicPr>
          <p:nvPr/>
        </p:nvPicPr>
        <p:blipFill rotWithShape="1">
          <a:blip r:embed="rId3">
            <a:grayscl/>
            <a:extLst>
              <a:ext uri="{BEBA8EAE-BF5A-486C-A8C5-ECC9F3942E4B}">
                <a14:imgProps xmlns:a14="http://schemas.microsoft.com/office/drawing/2010/main">
                  <a14:imgLayer r:embed="rId4">
                    <a14:imgEffect>
                      <a14:saturation sat="0"/>
                    </a14:imgEffect>
                    <a14:imgEffect>
                      <a14:brightnessContrast bright="-43000" contrast="100000"/>
                    </a14:imgEffect>
                  </a14:imgLayer>
                </a14:imgProps>
              </a:ext>
              <a:ext uri="{28A0092B-C50C-407E-A947-70E740481C1C}">
                <a14:useLocalDpi xmlns:a14="http://schemas.microsoft.com/office/drawing/2010/main" val="0"/>
              </a:ext>
            </a:extLst>
          </a:blip>
          <a:srcRect l="7282"/>
          <a:stretch/>
        </p:blipFill>
        <p:spPr>
          <a:xfrm>
            <a:off x="0" y="2821383"/>
            <a:ext cx="921889" cy="1441569"/>
          </a:xfrm>
          <a:prstGeom prst="rect">
            <a:avLst/>
          </a:prstGeom>
        </p:spPr>
      </p:pic>
      <p:sp>
        <p:nvSpPr>
          <p:cNvPr id="2" name="Title 1"/>
          <p:cNvSpPr>
            <a:spLocks noGrp="1"/>
          </p:cNvSpPr>
          <p:nvPr>
            <p:ph type="title"/>
          </p:nvPr>
        </p:nvSpPr>
        <p:spPr>
          <a:xfrm>
            <a:off x="457200" y="2478"/>
            <a:ext cx="8229600" cy="1143000"/>
          </a:xfrm>
        </p:spPr>
        <p:txBody>
          <a:bodyPr>
            <a:normAutofit fontScale="90000"/>
          </a:bodyPr>
          <a:lstStyle/>
          <a:p>
            <a:r>
              <a:rPr lang="en-US" dirty="0" smtClean="0"/>
              <a:t>Identifying Driver Mutations in Cancer</a:t>
            </a:r>
            <a:endParaRPr lang="en-US" dirty="0"/>
          </a:p>
        </p:txBody>
      </p:sp>
      <p:sp>
        <p:nvSpPr>
          <p:cNvPr id="3" name="Content Placeholder 2"/>
          <p:cNvSpPr>
            <a:spLocks noGrp="1"/>
          </p:cNvSpPr>
          <p:nvPr>
            <p:ph sz="half" idx="1"/>
          </p:nvPr>
        </p:nvSpPr>
        <p:spPr>
          <a:xfrm>
            <a:off x="219063" y="5604840"/>
            <a:ext cx="4038600" cy="531761"/>
          </a:xfrm>
        </p:spPr>
        <p:txBody>
          <a:bodyPr>
            <a:normAutofit/>
          </a:bodyPr>
          <a:lstStyle/>
          <a:p>
            <a:pPr marL="0" indent="0">
              <a:buNone/>
            </a:pPr>
            <a:r>
              <a:rPr lang="en-US" sz="2400" dirty="0" smtClean="0"/>
              <a:t>Tumor cohorts &amp; cancer genes</a:t>
            </a:r>
          </a:p>
        </p:txBody>
      </p:sp>
      <p:sp>
        <p:nvSpPr>
          <p:cNvPr id="11" name="Content Placeholder 10"/>
          <p:cNvSpPr>
            <a:spLocks noGrp="1"/>
          </p:cNvSpPr>
          <p:nvPr>
            <p:ph sz="half" idx="2"/>
          </p:nvPr>
        </p:nvSpPr>
        <p:spPr>
          <a:xfrm>
            <a:off x="4944079" y="5604840"/>
            <a:ext cx="4050325" cy="468728"/>
          </a:xfrm>
        </p:spPr>
        <p:txBody>
          <a:bodyPr>
            <a:normAutofit/>
          </a:bodyPr>
          <a:lstStyle/>
          <a:p>
            <a:pPr marL="0" indent="0">
              <a:buNone/>
            </a:pPr>
            <a:r>
              <a:rPr lang="en-US" sz="2400" dirty="0" smtClean="0"/>
              <a:t>Prioritizing missense mutations</a:t>
            </a:r>
            <a:endParaRPr lang="en-US" dirty="0"/>
          </a:p>
        </p:txBody>
      </p:sp>
      <p:pic>
        <p:nvPicPr>
          <p:cNvPr id="5" name="Picture 4" descr="Logo_CHASM_s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288" y="1404769"/>
            <a:ext cx="1655582" cy="513593"/>
          </a:xfrm>
          <a:prstGeom prst="rect">
            <a:avLst/>
          </a:prstGeom>
        </p:spPr>
      </p:pic>
      <p:sp>
        <p:nvSpPr>
          <p:cNvPr id="6" name="Rectangle 5"/>
          <p:cNvSpPr/>
          <p:nvPr/>
        </p:nvSpPr>
        <p:spPr>
          <a:xfrm>
            <a:off x="7261097" y="1276305"/>
            <a:ext cx="1133644" cy="646331"/>
          </a:xfrm>
          <a:prstGeom prst="rect">
            <a:avLst/>
          </a:prstGeom>
          <a:noFill/>
        </p:spPr>
        <p:txBody>
          <a:bodyPr wrap="none" lIns="91440" tIns="45720" rIns="91440" bIns="45720">
            <a:spAutoFit/>
          </a:bodyPr>
          <a:lstStyle/>
          <a:p>
            <a:pPr algn="ctr"/>
            <a:r>
              <a:rPr lang="en-US"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VEST</a:t>
            </a:r>
          </a:p>
        </p:txBody>
      </p:sp>
      <p:pic>
        <p:nvPicPr>
          <p:cNvPr id="9" name="Picture 8"/>
          <p:cNvPicPr>
            <a:picLocks noChangeAspect="1"/>
          </p:cNvPicPr>
          <p:nvPr/>
        </p:nvPicPr>
        <p:blipFill>
          <a:blip r:embed="rId6"/>
          <a:stretch>
            <a:fillRect/>
          </a:stretch>
        </p:blipFill>
        <p:spPr>
          <a:xfrm>
            <a:off x="5662081" y="2401491"/>
            <a:ext cx="2656882" cy="2511651"/>
          </a:xfrm>
          <a:prstGeom prst="rect">
            <a:avLst/>
          </a:prstGeom>
        </p:spPr>
      </p:pic>
      <p:sp>
        <p:nvSpPr>
          <p:cNvPr id="13" name="Rectangle 12"/>
          <p:cNvSpPr/>
          <p:nvPr/>
        </p:nvSpPr>
        <p:spPr>
          <a:xfrm>
            <a:off x="5463996" y="4884940"/>
            <a:ext cx="3222803" cy="261610"/>
          </a:xfrm>
          <a:prstGeom prst="rect">
            <a:avLst/>
          </a:prstGeom>
        </p:spPr>
        <p:txBody>
          <a:bodyPr wrap="square">
            <a:spAutoFit/>
          </a:bodyPr>
          <a:lstStyle/>
          <a:p>
            <a:r>
              <a:rPr lang="en-GB" sz="1100" dirty="0" smtClean="0">
                <a:latin typeface="Arial" charset="0"/>
              </a:rPr>
              <a:t>Carter </a:t>
            </a:r>
            <a:r>
              <a:rPr lang="en-GB" sz="1100" i="1" dirty="0" smtClean="0">
                <a:latin typeface="Arial" charset="0"/>
              </a:rPr>
              <a:t>et al. </a:t>
            </a:r>
            <a:r>
              <a:rPr lang="en-GB" sz="1100" dirty="0" smtClean="0">
                <a:latin typeface="Arial" charset="0"/>
              </a:rPr>
              <a:t>Cancer Biology and Therapy 2010</a:t>
            </a:r>
            <a:endParaRPr lang="en-GB" sz="1100" dirty="0">
              <a:latin typeface="Arial" charset="0"/>
            </a:endParaRPr>
          </a:p>
        </p:txBody>
      </p:sp>
      <p:pic>
        <p:nvPicPr>
          <p:cNvPr id="16" name="Picture 15" descr="GBM_freq_mut_genes.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789" y="1507557"/>
            <a:ext cx="4048250" cy="4048250"/>
          </a:xfrm>
          <a:prstGeom prst="rect">
            <a:avLst/>
          </a:prstGeom>
        </p:spPr>
      </p:pic>
      <p:sp>
        <p:nvSpPr>
          <p:cNvPr id="17" name="TextBox 16"/>
          <p:cNvSpPr txBox="1"/>
          <p:nvPr/>
        </p:nvSpPr>
        <p:spPr>
          <a:xfrm>
            <a:off x="1918273" y="1752536"/>
            <a:ext cx="1719854" cy="246221"/>
          </a:xfrm>
          <a:prstGeom prst="rect">
            <a:avLst/>
          </a:prstGeom>
          <a:noFill/>
        </p:spPr>
        <p:txBody>
          <a:bodyPr wrap="none" rtlCol="0">
            <a:spAutoFit/>
          </a:bodyPr>
          <a:lstStyle/>
          <a:p>
            <a:r>
              <a:rPr lang="en-US" sz="1000" dirty="0" smtClean="0"/>
              <a:t>Number of tumors out of 585</a:t>
            </a:r>
            <a:endParaRPr lang="en-US" sz="1000" dirty="0"/>
          </a:p>
        </p:txBody>
      </p:sp>
      <p:sp>
        <p:nvSpPr>
          <p:cNvPr id="18" name="Slide Number Placeholder 17"/>
          <p:cNvSpPr>
            <a:spLocks noGrp="1"/>
          </p:cNvSpPr>
          <p:nvPr>
            <p:ph type="sldNum" sz="quarter" idx="12"/>
          </p:nvPr>
        </p:nvSpPr>
        <p:spPr/>
        <p:txBody>
          <a:bodyPr/>
          <a:lstStyle/>
          <a:p>
            <a:fld id="{94E7AB29-E49F-3040-B9E3-0707F1166A50}" type="slidenum">
              <a:rPr lang="en-US" smtClean="0"/>
              <a:t>7</a:t>
            </a:fld>
            <a:endParaRPr lang="en-US"/>
          </a:p>
        </p:txBody>
      </p:sp>
    </p:spTree>
    <p:extLst>
      <p:ext uri="{BB962C8B-B14F-4D97-AF65-F5344CB8AC3E}">
        <p14:creationId xmlns:p14="http://schemas.microsoft.com/office/powerpoint/2010/main" val="25410621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818"/>
            <a:ext cx="8229600" cy="1143000"/>
          </a:xfrm>
        </p:spPr>
        <p:txBody>
          <a:bodyPr>
            <a:normAutofit fontScale="90000"/>
          </a:bodyPr>
          <a:lstStyle/>
          <a:p>
            <a:r>
              <a:rPr lang="en-US" dirty="0" smtClean="0"/>
              <a:t>Networks: High genetic heterogeneity – high </a:t>
            </a:r>
            <a:r>
              <a:rPr lang="en-US" dirty="0"/>
              <a:t>p</a:t>
            </a:r>
            <a:r>
              <a:rPr lang="en-US" dirty="0" smtClean="0"/>
              <a:t>henotypic similarity</a:t>
            </a:r>
            <a:endParaRPr lang="en-US" dirty="0"/>
          </a:p>
        </p:txBody>
      </p:sp>
      <p:sp>
        <p:nvSpPr>
          <p:cNvPr id="7" name="Rectangle 6"/>
          <p:cNvSpPr/>
          <p:nvPr/>
        </p:nvSpPr>
        <p:spPr>
          <a:xfrm>
            <a:off x="30808" y="5412014"/>
            <a:ext cx="4572000" cy="461665"/>
          </a:xfrm>
          <a:prstGeom prst="rect">
            <a:avLst/>
          </a:prstGeom>
        </p:spPr>
        <p:txBody>
          <a:bodyPr>
            <a:spAutoFit/>
          </a:bodyPr>
          <a:lstStyle/>
          <a:p>
            <a:r>
              <a:rPr lang="en-US" sz="1200" dirty="0" err="1" smtClean="0"/>
              <a:t>Hanahan</a:t>
            </a:r>
            <a:r>
              <a:rPr lang="en-US" sz="1200" dirty="0" smtClean="0"/>
              <a:t>, Weinberg  </a:t>
            </a:r>
            <a:r>
              <a:rPr lang="en-US" sz="1200" b="1" dirty="0" smtClean="0"/>
              <a:t>Hallmarks of Cancer: The Next Generation </a:t>
            </a:r>
            <a:r>
              <a:rPr lang="en-US" sz="1200" dirty="0" smtClean="0"/>
              <a:t>Cell Volume 144, Issue 5, 2011, 646 – 674</a:t>
            </a:r>
          </a:p>
        </p:txBody>
      </p:sp>
      <p:grpSp>
        <p:nvGrpSpPr>
          <p:cNvPr id="10" name="Group 9"/>
          <p:cNvGrpSpPr/>
          <p:nvPr/>
        </p:nvGrpSpPr>
        <p:grpSpPr>
          <a:xfrm>
            <a:off x="0" y="1744588"/>
            <a:ext cx="4798478" cy="3742877"/>
            <a:chOff x="457200" y="1702026"/>
            <a:chExt cx="4297062" cy="3449550"/>
          </a:xfrm>
        </p:grpSpPr>
        <p:pic>
          <p:nvPicPr>
            <p:cNvPr id="6" name="Picture 5"/>
            <p:cNvPicPr>
              <a:picLocks noChangeAspect="1"/>
            </p:cNvPicPr>
            <p:nvPr/>
          </p:nvPicPr>
          <p:blipFill rotWithShape="1">
            <a:blip r:embed="rId3"/>
            <a:srcRect l="23029" t="16105" r="23015" b="14660"/>
            <a:stretch/>
          </p:blipFill>
          <p:spPr>
            <a:xfrm>
              <a:off x="834402" y="1702026"/>
              <a:ext cx="3666744" cy="3449550"/>
            </a:xfrm>
            <a:prstGeom prst="plus">
              <a:avLst>
                <a:gd name="adj" fmla="val 17710"/>
              </a:avLst>
            </a:prstGeom>
          </p:spPr>
        </p:pic>
        <p:sp>
          <p:nvSpPr>
            <p:cNvPr id="8" name="Rectangle 7"/>
            <p:cNvSpPr/>
            <p:nvPr/>
          </p:nvSpPr>
          <p:spPr>
            <a:xfrm>
              <a:off x="457200" y="4476641"/>
              <a:ext cx="925873" cy="1383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28389" y="4415269"/>
              <a:ext cx="925873" cy="1383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077" y="1835929"/>
            <a:ext cx="3556856" cy="36658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2" name="Text Box 4"/>
          <p:cNvSpPr txBox="1">
            <a:spLocks noChangeArrowheads="1"/>
          </p:cNvSpPr>
          <p:nvPr/>
        </p:nvSpPr>
        <p:spPr bwMode="auto">
          <a:xfrm>
            <a:off x="5059184" y="5539879"/>
            <a:ext cx="3615964" cy="2709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200" dirty="0" smtClean="0">
                <a:latin typeface="+mn-lt"/>
              </a:rPr>
              <a:t>B Vogelstein et al. </a:t>
            </a:r>
            <a:r>
              <a:rPr lang="en-GB" sz="1200" b="1" dirty="0" smtClean="0">
                <a:latin typeface="+mn-lt"/>
              </a:rPr>
              <a:t>Cancer Genome Landscapes </a:t>
            </a:r>
            <a:r>
              <a:rPr lang="en-GB" sz="1200" dirty="0" smtClean="0">
                <a:latin typeface="+mn-lt"/>
              </a:rPr>
              <a:t>Science 2013, 339, 1546-1558</a:t>
            </a:r>
            <a:endParaRPr lang="en-GB" sz="1200" dirty="0">
              <a:latin typeface="+mn-lt"/>
            </a:endParaRPr>
          </a:p>
        </p:txBody>
      </p:sp>
      <p:sp>
        <p:nvSpPr>
          <p:cNvPr id="3" name="Slide Number Placeholder 2"/>
          <p:cNvSpPr>
            <a:spLocks noGrp="1"/>
          </p:cNvSpPr>
          <p:nvPr>
            <p:ph type="sldNum" sz="quarter" idx="12"/>
          </p:nvPr>
        </p:nvSpPr>
        <p:spPr/>
        <p:txBody>
          <a:bodyPr/>
          <a:lstStyle/>
          <a:p>
            <a:fld id="{94E7AB29-E49F-3040-B9E3-0707F1166A50}" type="slidenum">
              <a:rPr lang="en-US" smtClean="0"/>
              <a:t>8</a:t>
            </a:fld>
            <a:endParaRPr lang="en-US"/>
          </a:p>
        </p:txBody>
      </p:sp>
    </p:spTree>
    <p:extLst>
      <p:ext uri="{BB962C8B-B14F-4D97-AF65-F5344CB8AC3E}">
        <p14:creationId xmlns:p14="http://schemas.microsoft.com/office/powerpoint/2010/main" val="108059313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59" y="4075337"/>
            <a:ext cx="9144000" cy="776872"/>
          </a:xfrm>
          <a:prstGeom prst="rect">
            <a:avLst/>
          </a:prstGeom>
        </p:spPr>
      </p:pic>
      <p:sp>
        <p:nvSpPr>
          <p:cNvPr id="2" name="Title 1"/>
          <p:cNvSpPr>
            <a:spLocks noGrp="1"/>
          </p:cNvSpPr>
          <p:nvPr>
            <p:ph type="title"/>
          </p:nvPr>
        </p:nvSpPr>
        <p:spPr>
          <a:xfrm>
            <a:off x="0" y="819167"/>
            <a:ext cx="4755855" cy="1739241"/>
          </a:xfrm>
        </p:spPr>
        <p:txBody>
          <a:bodyPr>
            <a:normAutofit fontScale="90000"/>
          </a:bodyPr>
          <a:lstStyle/>
          <a:p>
            <a:r>
              <a:rPr lang="en-US" dirty="0" smtClean="0"/>
              <a:t>Mutual exclusivity within pathways</a:t>
            </a:r>
            <a:br>
              <a:rPr lang="en-US" dirty="0" smtClean="0"/>
            </a:br>
            <a:r>
              <a:rPr lang="en-US" dirty="0"/>
              <a:t/>
            </a:r>
            <a:br>
              <a:rPr lang="en-US" dirty="0"/>
            </a:br>
            <a:r>
              <a:rPr lang="en-US" dirty="0" smtClean="0"/>
              <a:t>GBA + Natural Selection</a:t>
            </a:r>
            <a:endParaRPr lang="en-US" dirty="0"/>
          </a:p>
        </p:txBody>
      </p:sp>
      <p:pic>
        <p:nvPicPr>
          <p:cNvPr id="6" name="Picture 5"/>
          <p:cNvPicPr>
            <a:picLocks noChangeAspect="1"/>
          </p:cNvPicPr>
          <p:nvPr/>
        </p:nvPicPr>
        <p:blipFill>
          <a:blip r:embed="rId4"/>
          <a:stretch>
            <a:fillRect/>
          </a:stretch>
        </p:blipFill>
        <p:spPr>
          <a:xfrm>
            <a:off x="0" y="4789425"/>
            <a:ext cx="9144000" cy="2074369"/>
          </a:xfrm>
          <a:prstGeom prst="rect">
            <a:avLst/>
          </a:prstGeom>
        </p:spPr>
      </p:pic>
      <p:pic>
        <p:nvPicPr>
          <p:cNvPr id="8" name="Picture 7"/>
          <p:cNvPicPr>
            <a:picLocks noChangeAspect="1"/>
          </p:cNvPicPr>
          <p:nvPr/>
        </p:nvPicPr>
        <p:blipFill>
          <a:blip r:embed="rId5"/>
          <a:stretch>
            <a:fillRect/>
          </a:stretch>
        </p:blipFill>
        <p:spPr>
          <a:xfrm>
            <a:off x="5254641" y="0"/>
            <a:ext cx="3309409" cy="3676195"/>
          </a:xfrm>
          <a:prstGeom prst="rect">
            <a:avLst/>
          </a:prstGeom>
        </p:spPr>
      </p:pic>
      <p:sp>
        <p:nvSpPr>
          <p:cNvPr id="9" name="Rectangle 8"/>
          <p:cNvSpPr/>
          <p:nvPr/>
        </p:nvSpPr>
        <p:spPr>
          <a:xfrm>
            <a:off x="4625748" y="3608161"/>
            <a:ext cx="4572000" cy="461665"/>
          </a:xfrm>
          <a:prstGeom prst="rect">
            <a:avLst/>
          </a:prstGeom>
        </p:spPr>
        <p:txBody>
          <a:bodyPr>
            <a:spAutoFit/>
          </a:bodyPr>
          <a:lstStyle/>
          <a:p>
            <a:r>
              <a:rPr lang="en-US" sz="1200" dirty="0" smtClean="0"/>
              <a:t>Knowles </a:t>
            </a:r>
            <a:r>
              <a:rPr lang="en-US" sz="1200" i="1" dirty="0" smtClean="0"/>
              <a:t>et al</a:t>
            </a:r>
            <a:r>
              <a:rPr lang="en-US" sz="1200" dirty="0" smtClean="0"/>
              <a:t> </a:t>
            </a:r>
            <a:r>
              <a:rPr lang="en-US" sz="1200" b="1" dirty="0" smtClean="0"/>
              <a:t>Phosphatidylinositol 3-kinase (PI3K) pathway activation in bladder cancer</a:t>
            </a:r>
            <a:r>
              <a:rPr lang="en-US" sz="1200" dirty="0" smtClean="0"/>
              <a:t> Cancer and Metastasis Reviews 2009</a:t>
            </a:r>
            <a:endParaRPr lang="en-US" sz="1200" dirty="0"/>
          </a:p>
        </p:txBody>
      </p:sp>
      <p:sp>
        <p:nvSpPr>
          <p:cNvPr id="10" name="Rectangle 9"/>
          <p:cNvSpPr/>
          <p:nvPr/>
        </p:nvSpPr>
        <p:spPr>
          <a:xfrm>
            <a:off x="4773168" y="6439528"/>
            <a:ext cx="4572000" cy="461665"/>
          </a:xfrm>
          <a:prstGeom prst="rect">
            <a:avLst/>
          </a:prstGeom>
        </p:spPr>
        <p:txBody>
          <a:bodyPr>
            <a:spAutoFit/>
          </a:bodyPr>
          <a:lstStyle/>
          <a:p>
            <a:r>
              <a:rPr lang="en-US" sz="1200" dirty="0" smtClean="0"/>
              <a:t>Breast Invasive Carcinoma (TCGA, Nature 2012)/All Tumors: (825)/User-defined List/8 genes </a:t>
            </a:r>
            <a:endParaRPr lang="en-US" sz="1200" dirty="0"/>
          </a:p>
        </p:txBody>
      </p:sp>
      <p:sp>
        <p:nvSpPr>
          <p:cNvPr id="4" name="Slide Number Placeholder 3"/>
          <p:cNvSpPr>
            <a:spLocks noGrp="1"/>
          </p:cNvSpPr>
          <p:nvPr>
            <p:ph type="sldNum" sz="quarter" idx="12"/>
          </p:nvPr>
        </p:nvSpPr>
        <p:spPr/>
        <p:txBody>
          <a:bodyPr/>
          <a:lstStyle/>
          <a:p>
            <a:fld id="{94E7AB29-E49F-3040-B9E3-0707F1166A50}" type="slidenum">
              <a:rPr lang="en-US" smtClean="0"/>
              <a:t>9</a:t>
            </a:fld>
            <a:endParaRPr lang="en-US"/>
          </a:p>
        </p:txBody>
      </p:sp>
    </p:spTree>
    <p:extLst>
      <p:ext uri="{BB962C8B-B14F-4D97-AF65-F5344CB8AC3E}">
        <p14:creationId xmlns:p14="http://schemas.microsoft.com/office/powerpoint/2010/main" val="11970792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1268</Words>
  <Application>Microsoft Macintosh PowerPoint</Application>
  <PresentationFormat>On-screen Show (4:3)</PresentationFormat>
  <Paragraphs>433</Paragraphs>
  <Slides>18</Slides>
  <Notes>11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Biological Network Analysis: Example Applications</vt:lpstr>
      <vt:lpstr>Example Applications</vt:lpstr>
      <vt:lpstr>Example 1: Network Perturbations</vt:lpstr>
      <vt:lpstr>Cancer</vt:lpstr>
      <vt:lpstr>Detecting genetic changes in tumors with DNA sequencing </vt:lpstr>
      <vt:lpstr>Somatic mutations uncovered by large-scale tumor sequencing</vt:lpstr>
      <vt:lpstr>Identifying Driver Mutations in Cancer</vt:lpstr>
      <vt:lpstr>Networks: High genetic heterogeneity – high phenotypic similarity</vt:lpstr>
      <vt:lpstr>Mutual exclusivity within pathways  GBA + Natural Selection</vt:lpstr>
      <vt:lpstr>Lessons from Inherited Disease</vt:lpstr>
      <vt:lpstr>Mapping mutations to residues</vt:lpstr>
      <vt:lpstr>Studying cancer mutations using a structurally resolved network</vt:lpstr>
      <vt:lpstr>Studying cancer mutations using a structurally resolved network</vt:lpstr>
      <vt:lpstr>Analysis of Cancer Mutations in Driver Genes using a Hybrid PPI Network</vt:lpstr>
      <vt:lpstr>Analysis of mutation-specific consequences using a hybrid PPI network</vt:lpstr>
      <vt:lpstr>VHL has 5 distinct mutation clusters </vt:lpstr>
      <vt:lpstr>Implementing mutations as network perturbations</vt:lpstr>
      <vt:lpstr>43 drivers with mutations at distinct sites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Network Analysis: Example Applications</dc:title>
  <dc:creator>Emily Wheeler</dc:creator>
  <cp:lastModifiedBy>Emily Wheeler</cp:lastModifiedBy>
  <cp:revision>1</cp:revision>
  <dcterms:created xsi:type="dcterms:W3CDTF">2017-03-02T01:32:07Z</dcterms:created>
  <dcterms:modified xsi:type="dcterms:W3CDTF">2017-03-02T01:32:39Z</dcterms:modified>
</cp:coreProperties>
</file>